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4"/>
    <p:sldMasterId id="2147483711" r:id="rId5"/>
  </p:sldMasterIdLst>
  <p:notesMasterIdLst>
    <p:notesMasterId r:id="rId27"/>
  </p:notesMasterIdLst>
  <p:sldIdLst>
    <p:sldId id="1418" r:id="rId6"/>
    <p:sldId id="1422" r:id="rId7"/>
    <p:sldId id="408" r:id="rId8"/>
    <p:sldId id="1423" r:id="rId9"/>
    <p:sldId id="1421" r:id="rId10"/>
    <p:sldId id="1419" r:id="rId11"/>
    <p:sldId id="301" r:id="rId12"/>
    <p:sldId id="349" r:id="rId13"/>
    <p:sldId id="273" r:id="rId14"/>
    <p:sldId id="319" r:id="rId15"/>
    <p:sldId id="299" r:id="rId16"/>
    <p:sldId id="266" r:id="rId17"/>
    <p:sldId id="320" r:id="rId18"/>
    <p:sldId id="351" r:id="rId19"/>
    <p:sldId id="421" r:id="rId20"/>
    <p:sldId id="422" r:id="rId21"/>
    <p:sldId id="424" r:id="rId22"/>
    <p:sldId id="423" r:id="rId23"/>
    <p:sldId id="360" r:id="rId24"/>
    <p:sldId id="279" r:id="rId25"/>
    <p:sldId id="26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E6826A-9251-8747-99C3-FD9DF0E80411}" v="3" dt="2025-02-11T12:00:13.6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664" autoAdjust="0"/>
    <p:restoredTop sz="60496" autoAdjust="0"/>
  </p:normalViewPr>
  <p:slideViewPr>
    <p:cSldViewPr snapToGrid="0">
      <p:cViewPr>
        <p:scale>
          <a:sx n="64" d="100"/>
          <a:sy n="64" d="100"/>
        </p:scale>
        <p:origin x="144" y="328"/>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11/01/2026</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21C1-D75B-7C52-030B-CA0E91611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C31E8-8BE7-07A2-4A94-78F6FF982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B48F5-B28F-931F-7CEC-3955DB97C7CA}"/>
              </a:ext>
            </a:extLst>
          </p:cNvPr>
          <p:cNvSpPr>
            <a:spLocks noGrp="1"/>
          </p:cNvSpPr>
          <p:nvPr>
            <p:ph type="body" idx="1"/>
          </p:nvPr>
        </p:nvSpPr>
        <p:spPr/>
        <p:txBody>
          <a:bodyPr/>
          <a:lstStyle/>
          <a:p>
            <a:r>
              <a:rPr lang="en-GB" dirty="0"/>
              <a:t>This is you setting your expectation – issue demerits for uniform/equipment if they do not meet your expectation after this.</a:t>
            </a:r>
          </a:p>
        </p:txBody>
      </p:sp>
      <p:sp>
        <p:nvSpPr>
          <p:cNvPr id="4" name="Slide Number Placeholder 3">
            <a:extLst>
              <a:ext uri="{FF2B5EF4-FFF2-40B4-BE49-F238E27FC236}">
                <a16:creationId xmlns:a16="http://schemas.microsoft.com/office/drawing/2014/main" id="{E40B0B72-BDA6-9A7F-7B33-4D60015BE001}"/>
              </a:ext>
            </a:extLst>
          </p:cNvPr>
          <p:cNvSpPr>
            <a:spLocks noGrp="1"/>
          </p:cNvSpPr>
          <p:nvPr>
            <p:ph type="sldNum" sz="quarter" idx="5"/>
          </p:nvPr>
        </p:nvSpPr>
        <p:spPr/>
        <p:txBody>
          <a:bodyPr/>
          <a:lstStyle/>
          <a:p>
            <a:fld id="{C162D475-DEA0-4309-A684-23B549FAADB8}" type="slidenum">
              <a:rPr lang="en-GB" smtClean="0"/>
              <a:t>1</a:t>
            </a:fld>
            <a:endParaRPr lang="en-GB"/>
          </a:p>
        </p:txBody>
      </p:sp>
    </p:spTree>
    <p:extLst>
      <p:ext uri="{BB962C8B-B14F-4D97-AF65-F5344CB8AC3E}">
        <p14:creationId xmlns:p14="http://schemas.microsoft.com/office/powerpoint/2010/main" val="407926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 </a:t>
            </a:r>
          </a:p>
          <a:p>
            <a:r>
              <a:rPr lang="en-GB" dirty="0"/>
              <a:t>Use thumbs up/down. Allow thinking time and 3,2,1 to prevent copying. Cold call or snowball questioning to explain why statements are true or false and correct false statements. Ensure that answers that are not completely correct are challenged. </a:t>
            </a:r>
          </a:p>
          <a:p>
            <a:endParaRPr lang="en-GB" dirty="0"/>
          </a:p>
          <a:p>
            <a:r>
              <a:rPr lang="en-GB" dirty="0"/>
              <a:t>Answers:</a:t>
            </a:r>
          </a:p>
          <a:p>
            <a:pPr marL="228600" indent="-228600">
              <a:buAutoNum type="arabicParenR"/>
            </a:pPr>
            <a:r>
              <a:rPr lang="en-GB" dirty="0"/>
              <a:t>False – producers are at the bottom, the highest consumer/apex predator is at the top</a:t>
            </a:r>
          </a:p>
          <a:p>
            <a:pPr marL="228600" indent="-228600">
              <a:buAutoNum type="arabicParenR"/>
            </a:pPr>
            <a:r>
              <a:rPr lang="en-GB" dirty="0"/>
              <a:t>True</a:t>
            </a:r>
          </a:p>
          <a:p>
            <a:pPr marL="228600" indent="-228600">
              <a:buAutoNum type="arabicParenR"/>
            </a:pPr>
            <a:r>
              <a:rPr lang="en-GB" dirty="0"/>
              <a:t>False – only about 10 % of biomass is passed on to the next level</a:t>
            </a:r>
          </a:p>
          <a:p>
            <a:pPr marL="228600" indent="-228600">
              <a:buAutoNum type="arabicParenR"/>
            </a:pPr>
            <a:r>
              <a:rPr lang="en-GB" dirty="0"/>
              <a:t>False– this would be a pyramid of numbers. A pyramid of biomass takes into account the number of organisms and the mass of each one, so it is a measure of the total living mass of each trophic level. </a:t>
            </a:r>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dirty="0"/>
          </a:p>
        </p:txBody>
      </p:sp>
    </p:spTree>
    <p:extLst>
      <p:ext uri="{BB962C8B-B14F-4D97-AF65-F5344CB8AC3E}">
        <p14:creationId xmlns:p14="http://schemas.microsoft.com/office/powerpoint/2010/main" val="50637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When looking at how much biomass moves from one trophic level to another we take into account how much biomass has been transferred compared with how much has been wasted. This means we are calculating the efficiency of a transfer. We calculated the efficiency of energy transfers bac in P1.3 when we studied energy in y7. </a:t>
            </a:r>
            <a:r>
              <a:rPr lang="en-GB" b="0" i="1" dirty="0"/>
              <a:t>How do we calculate the efficiency of an energy transfer? </a:t>
            </a:r>
            <a:r>
              <a:rPr lang="en-GB" b="1" i="1" dirty="0"/>
              <a:t>Useful energy output /total energy input x 100.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Remember, biomass is a type of chemical energy therefore we calculate the efficiency of a biomass transfer in a very similar way. We take the biomass in the higher trophic level (like useful output) and divide by the biomass in the lower trophic level (like total energy input) then to get a percentage as our answer we multiply by 100.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Additional information for teachers:</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is Biology separate science content, including calculation of the percentage energy transfer, but is very useful for all pupils to know to further their understanding of food chains and energy transfer.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For scaffolding support, you may want to leave this slide showing as they are completing the worksheet.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Biomass of lion and zebra from example on slide 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dirty="0"/>
          </a:p>
        </p:txBody>
      </p:sp>
    </p:spTree>
    <p:extLst>
      <p:ext uri="{BB962C8B-B14F-4D97-AF65-F5344CB8AC3E}">
        <p14:creationId xmlns:p14="http://schemas.microsoft.com/office/powerpoint/2010/main" val="2667068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modelling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So here we have an example pyramid of biomass to calculate efficiency with. We need to calculate the efficiency transfer between the zebra and lion. </a:t>
            </a:r>
            <a:r>
              <a:rPr lang="en-GB" b="1" dirty="0"/>
              <a:t>Arrow to or circle the zebra and lion trophic levels on the pyramid. </a:t>
            </a: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Which animal is in the higher trophic level? </a:t>
            </a:r>
            <a:r>
              <a:rPr lang="en-GB" b="1" i="1" dirty="0"/>
              <a:t>Lion</a:t>
            </a:r>
            <a:r>
              <a:rPr lang="en-GB" b="0" i="1" dirty="0"/>
              <a:t>. </a:t>
            </a:r>
            <a:r>
              <a:rPr lang="en-GB" b="0" i="0" dirty="0"/>
              <a:t>So Lion is in the higher level therefore we take its biomass (600kg) and we divide by the biomass of the zebra (5000kg) and multiply by 100. That gives us an answer of 12% which makes sense as we said earlier that approximately 10% of biomass is transferred from one trophic level to another.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Additional information for teachers: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To scaffold this, you could write out lion/zebra from the pyramid and then substitute in the numbers from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You could link this in with why food chains often have no more than 4 (occasionally 5) trophic levels.  Get pupils to calculate how much biomass (at 10% transfer) would be passed on to a predator of a lion. They will see it is only 60kg. Then ask them what kind of predators would be strong and powerful enough to hunt lions if they are only going to gain 60Kg from doing so? None hence why there aren’t any predators. Food chains do not have more than 4 or 5 trophic levels because so much biomass is lost at every stage.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is Biology separate science content, including calculation of the percentage energy transfer, but is very useful for all pupils to know to further their understanding of food chains and energy transfer.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Biomass of lion and zebra from example on slide 5.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dirty="0"/>
          </a:p>
        </p:txBody>
      </p:sp>
    </p:spTree>
    <p:extLst>
      <p:ext uri="{BB962C8B-B14F-4D97-AF65-F5344CB8AC3E}">
        <p14:creationId xmlns:p14="http://schemas.microsoft.com/office/powerpoint/2010/main" val="4246833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46120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19554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b="0" dirty="0"/>
              <a:t>application of</a:t>
            </a:r>
            <a:r>
              <a:rPr lang="en-GB" dirty="0"/>
              <a:t> new information. </a:t>
            </a:r>
          </a:p>
          <a:p>
            <a:endParaRPr lang="en-GB" dirty="0"/>
          </a:p>
          <a:p>
            <a:r>
              <a:rPr lang="en-GB" dirty="0"/>
              <a:t>Key skill/concept here is the percentage calculation but you may find that some pupils take a long time to complete their pyramids. Some will also try to count the boxes from the left hand side and end up with a histogram shape rather than a pyramid – ensure they know to start from the middle. For weaker classes/pupils it may be worth giving them a copy of the pyramid rather than getting them to draw it themselves or going through each stage (i.e. calculating the biomass, determining the number of boxes that should fill etc). </a:t>
            </a:r>
          </a:p>
          <a:p>
            <a:r>
              <a:rPr lang="en-GB" dirty="0"/>
              <a:t>You may also want to show pupils pictures of the different organisms (i.e. herring and orca) if they are unfamiliar with them. </a:t>
            </a:r>
            <a:endParaRPr lang="en-GB" baseline="0" dirty="0"/>
          </a:p>
          <a:p>
            <a:endParaRPr lang="en-GB" baseline="0" dirty="0"/>
          </a:p>
          <a:p>
            <a:r>
              <a:rPr lang="en-GB" sz="1200" kern="1200" dirty="0">
                <a:solidFill>
                  <a:schemeClr val="tx1"/>
                </a:solidFill>
                <a:effectLst/>
                <a:latin typeface="+mn-lt"/>
                <a:ea typeface="+mn-ea"/>
                <a:cs typeface="+mn-cs"/>
              </a:rPr>
              <a:t> </a:t>
            </a:r>
          </a:p>
          <a:p>
            <a:r>
              <a:rPr lang="en-GB" sz="1200" b="1" kern="1200" dirty="0">
                <a:solidFill>
                  <a:schemeClr val="tx1"/>
                </a:solidFill>
                <a:effectLst/>
                <a:latin typeface="+mn-lt"/>
                <a:ea typeface="+mn-ea"/>
                <a:cs typeface="+mn-cs"/>
              </a:rPr>
              <a:t>Alternative/Stretch activity:</a:t>
            </a:r>
          </a:p>
          <a:p>
            <a:r>
              <a:rPr lang="en-GB" sz="1200" kern="1200" dirty="0">
                <a:solidFill>
                  <a:schemeClr val="tx1"/>
                </a:solidFill>
                <a:effectLst/>
                <a:latin typeface="+mn-lt"/>
                <a:ea typeface="+mn-ea"/>
                <a:cs typeface="+mn-cs"/>
              </a:rPr>
              <a:t>Ectothermic animals (such as fish and reptiles) transfer biomass much more efficiently than endotherms (such as mammals), meaning that endotherms have to consume greater quantities than ectotherms. Suggest an explanation for this. </a:t>
            </a:r>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20</a:t>
            </a:fld>
            <a:endParaRPr lang="en-GB" dirty="0"/>
          </a:p>
        </p:txBody>
      </p:sp>
    </p:spTree>
    <p:extLst>
      <p:ext uri="{BB962C8B-B14F-4D97-AF65-F5344CB8AC3E}">
        <p14:creationId xmlns:p14="http://schemas.microsoft.com/office/powerpoint/2010/main" val="2167683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baseline="0" dirty="0"/>
              <a:t>Q1. Answer: C</a:t>
            </a:r>
          </a:p>
          <a:p>
            <a:pPr marL="0" indent="0">
              <a:buNone/>
            </a:pPr>
            <a:r>
              <a:rPr lang="en-GB" b="0" baseline="0" dirty="0"/>
              <a:t>If students answer A, they have mixed up with a pyramid of numbers. If they answer B, they have thought about individual organisms and not taken the number of organisms into account.. </a:t>
            </a:r>
            <a:r>
              <a:rPr lang="en-GB" b="0" i="1" baseline="0" dirty="0"/>
              <a:t>To fix-it, they may need a further recap of the features of a pyramid of biomass versus a pyramid of numbers. It may be useful to show an example of a large producer (e.g. a tree) which has a small representation on a pyramid of numbers but a large representation on a pyramid of biomass. </a:t>
            </a:r>
          </a:p>
          <a:p>
            <a:pPr marL="0" indent="0">
              <a:buNone/>
            </a:pPr>
            <a:r>
              <a:rPr lang="en-GB" b="1" baseline="0" dirty="0"/>
              <a:t>Q2. Answer: B</a:t>
            </a:r>
          </a:p>
          <a:p>
            <a:pPr fontAlgn="base"/>
            <a:r>
              <a:rPr lang="en-GB" b="0" baseline="0" dirty="0"/>
              <a:t>If students answer A or C, they are struggling with the idea that majority of biomass is used within the trophic level, either in life processes (respiration for heat and movement) or lost as waste. .</a:t>
            </a:r>
            <a:r>
              <a:rPr lang="en-GB" b="0" i="1" baseline="0" dirty="0"/>
              <a:t> To fix-it they may find it useful to practice further calculation questions (such as with missing values for respiration or waste) so that they can work out how much is wasted and how much is passed on. It may be useful to remind them of the energy efficiency = useful output/total input energy (x100) equation in physics and showing them that it is the same. For some pupils the misconception is that they will not view heat and movement as waste (because the organism in that trophic level needs them) in terms of higher trophic levels. </a:t>
            </a:r>
          </a:p>
          <a:p>
            <a:pPr marL="0" indent="0">
              <a:buNone/>
            </a:pPr>
            <a:r>
              <a:rPr lang="en-GB" b="1" dirty="0"/>
              <a:t>Q3. Answer: B</a:t>
            </a:r>
          </a:p>
          <a:p>
            <a:pPr fontAlgn="base"/>
            <a:r>
              <a:rPr lang="en-GB" b="0" baseline="0" dirty="0"/>
              <a:t>If students answer A or C, they are struggling with the idea that majority of biomass is used within the trophic level, either in life processes (respiration for heat and movement) or lost as waste. </a:t>
            </a:r>
            <a:r>
              <a:rPr lang="en-GB" b="0" i="1" baseline="0" dirty="0"/>
              <a:t>To fix-it, they may find it useful to practice further calculation questions (such as with missing values for respiration or waste) so that they can work out how much is wasted and how much is passed on. It may be useful to remind them of the energy efficiency = useful output/total input energy (x100) equation in physics and showing them that it is the same. For some pupils the misconception is that they will not view heat and movement as waste (because the organism in that trophic level needs them) in terms of higher trophic levels. </a:t>
            </a:r>
          </a:p>
          <a:p>
            <a:pPr marL="228600" indent="-228600">
              <a:buAutoNum type="arabicPeriod"/>
            </a:pPr>
            <a:endParaRPr lang="en-GB" b="0" baseline="0" dirty="0"/>
          </a:p>
          <a:p>
            <a:pPr fontAlgn="base"/>
            <a:endParaRPr lang="en-GB" b="0" i="1"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21</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98D9-067E-80BF-E301-A98B35347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6A728-04D3-99C0-0001-0AEA6F304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E4FD1-613A-3139-99DA-2C0FCADE93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0E85E3C6-42C8-EFB4-8296-3564567FCDC0}"/>
              </a:ext>
            </a:extLst>
          </p:cNvPr>
          <p:cNvSpPr>
            <a:spLocks noGrp="1"/>
          </p:cNvSpPr>
          <p:nvPr>
            <p:ph type="sldNum" sz="quarter" idx="5"/>
          </p:nvPr>
        </p:nvSpPr>
        <p:spPr/>
        <p:txBody>
          <a:bodyPr/>
          <a:lstStyle/>
          <a:p>
            <a:fld id="{02C02FAF-5122-C245-974D-1AD19803020E}" type="slidenum">
              <a:rPr lang="en-US" smtClean="0"/>
              <a:t>2</a:t>
            </a:fld>
            <a:endParaRPr lang="en-US"/>
          </a:p>
        </p:txBody>
      </p:sp>
    </p:spTree>
    <p:extLst>
      <p:ext uri="{BB962C8B-B14F-4D97-AF65-F5344CB8AC3E}">
        <p14:creationId xmlns:p14="http://schemas.microsoft.com/office/powerpoint/2010/main" val="291275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46ABE-10A3-B7C9-E595-0F1D5F2E0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6A93B-C14B-DFBE-43AF-7FAF3D57A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6C7B6-2F40-0444-AD00-E7E2C0C4F21C}"/>
              </a:ext>
            </a:extLst>
          </p:cNvPr>
          <p:cNvSpPr>
            <a:spLocks noGrp="1"/>
          </p:cNvSpPr>
          <p:nvPr>
            <p:ph type="body" idx="1"/>
          </p:nvPr>
        </p:nvSpPr>
        <p:spPr/>
        <p:txBody>
          <a:bodyPr/>
          <a:lstStyle/>
          <a:p>
            <a:pPr defTabSz="1772107">
              <a:defRPr/>
            </a:pPr>
            <a:endParaRPr lang="en-US" dirty="0"/>
          </a:p>
        </p:txBody>
      </p:sp>
      <p:sp>
        <p:nvSpPr>
          <p:cNvPr id="4" name="Slide Number Placeholder 3">
            <a:extLst>
              <a:ext uri="{FF2B5EF4-FFF2-40B4-BE49-F238E27FC236}">
                <a16:creationId xmlns:a16="http://schemas.microsoft.com/office/drawing/2014/main" id="{A2C51C87-BCC6-9CC5-39CD-116B09C2B688}"/>
              </a:ext>
            </a:extLst>
          </p:cNvPr>
          <p:cNvSpPr>
            <a:spLocks noGrp="1"/>
          </p:cNvSpPr>
          <p:nvPr>
            <p:ph type="sldNum" sz="quarter" idx="5"/>
          </p:nvPr>
        </p:nvSpPr>
        <p:spPr/>
        <p:txBody>
          <a:bodyPr/>
          <a:lstStyle/>
          <a:p>
            <a:fld id="{02C02FAF-5122-C245-974D-1AD19803020E}" type="slidenum">
              <a:rPr lang="en-US" smtClean="0"/>
              <a:t>3</a:t>
            </a:fld>
            <a:endParaRPr lang="en-US"/>
          </a:p>
        </p:txBody>
      </p:sp>
    </p:spTree>
    <p:extLst>
      <p:ext uri="{BB962C8B-B14F-4D97-AF65-F5344CB8AC3E}">
        <p14:creationId xmlns:p14="http://schemas.microsoft.com/office/powerpoint/2010/main" val="375006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5A023-12AE-BC88-673F-1D948A46B8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BD744-1119-D5D7-E67C-A2B269C39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325CD-D110-4DAC-000B-965AE8E05D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Teachers remember to input the quiz score</a:t>
            </a:r>
          </a:p>
        </p:txBody>
      </p:sp>
      <p:sp>
        <p:nvSpPr>
          <p:cNvPr id="4" name="Slide Number Placeholder 3">
            <a:extLst>
              <a:ext uri="{FF2B5EF4-FFF2-40B4-BE49-F238E27FC236}">
                <a16:creationId xmlns:a16="http://schemas.microsoft.com/office/drawing/2014/main" id="{0EE80A83-87A8-911F-600B-D432B217AAFB}"/>
              </a:ext>
            </a:extLst>
          </p:cNvPr>
          <p:cNvSpPr>
            <a:spLocks noGrp="1"/>
          </p:cNvSpPr>
          <p:nvPr>
            <p:ph type="sldNum" sz="quarter" idx="5"/>
          </p:nvPr>
        </p:nvSpPr>
        <p:spPr/>
        <p:txBody>
          <a:bodyPr/>
          <a:lstStyle/>
          <a:p>
            <a:fld id="{02C02FAF-5122-C245-974D-1AD19803020E}" type="slidenum">
              <a:rPr lang="en-US" smtClean="0"/>
              <a:t>4</a:t>
            </a:fld>
            <a:endParaRPr lang="en-US"/>
          </a:p>
        </p:txBody>
      </p:sp>
    </p:spTree>
    <p:extLst>
      <p:ext uri="{BB962C8B-B14F-4D97-AF65-F5344CB8AC3E}">
        <p14:creationId xmlns:p14="http://schemas.microsoft.com/office/powerpoint/2010/main" val="983263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be edited depending on class need. </a:t>
            </a:r>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dirty="0"/>
          </a:p>
        </p:txBody>
      </p:sp>
    </p:spTree>
    <p:extLst>
      <p:ext uri="{BB962C8B-B14F-4D97-AF65-F5344CB8AC3E}">
        <p14:creationId xmlns:p14="http://schemas.microsoft.com/office/powerpoint/2010/main" val="4136404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guidance: </a:t>
            </a:r>
            <a:r>
              <a:rPr lang="en-GB" b="0" dirty="0"/>
              <a:t>‘biomass’ – bio meaning living thing and mass (which they should know from P1.2) meaning the amount of matter in a substance.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Organic material refers to anything based on carbon compounds, which is not a definition pupils need at this level. Ensure they are aware that it is </a:t>
            </a:r>
            <a:r>
              <a:rPr lang="en-GB" b="1" dirty="0"/>
              <a:t>dry mass</a:t>
            </a:r>
            <a:r>
              <a:rPr lang="en-GB"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1592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 pyramid of biomass can be used to represent the biomass at each trophic level. </a:t>
            </a:r>
            <a:r>
              <a:rPr lang="en-GB" b="0" i="1" dirty="0"/>
              <a:t>What is a trophic level? </a:t>
            </a:r>
            <a:r>
              <a:rPr lang="en-GB" b="1" i="1" dirty="0"/>
              <a:t>An organism’s position in the food chain e.g. grass is trophic level 1, zebra would be 2. </a:t>
            </a:r>
            <a:r>
              <a:rPr lang="en-GB" b="0" i="0" dirty="0"/>
              <a:t>The width of the bar is proportional to the biomass at each level. Pyramids can be drawn with a scale often using graph paper. As you can see from the pyramid As you go through the trophic levels biomass is lost. This means that pyramids of biomass are always widest at the bottom and narrowest at the top- always giving a pyramid shape.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Additional information for teachers:</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Pupils may have seen pyramids of numbers in KS2 and B1.3, which are useful for showing the relative populations of the species involved in food chains. However these do not offer much more information and are not always pyramid shaped – e.g. lots of insects and animals could be feeding off one tree. Pyramids of biomass are </a:t>
            </a:r>
            <a:r>
              <a:rPr lang="en-GB" b="1" dirty="0"/>
              <a:t>always </a:t>
            </a:r>
            <a:r>
              <a:rPr lang="en-GB" b="0" dirty="0"/>
              <a:t>pyramidal in shape.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Pupils should know that a trophic level is a stage/species in a food chain (full definition: </a:t>
            </a:r>
            <a:r>
              <a:rPr lang="en-GB" sz="1200" b="0" i="0" kern="1200" dirty="0">
                <a:solidFill>
                  <a:schemeClr val="tx1"/>
                </a:solidFill>
                <a:effectLst/>
                <a:latin typeface="+mn-lt"/>
                <a:ea typeface="+mn-ea"/>
                <a:cs typeface="+mn-cs"/>
              </a:rPr>
              <a:t>each of several hierarchical levels in an ecosystem, consisting of organisms sharing the same function in the food chain and the same nutritional relationship to the primary sources of energy).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As we just said, producers are found at trophic level 1 and are therefore at the bottom of the pyramid of biomass. </a:t>
            </a:r>
            <a:r>
              <a:rPr lang="en-GB" b="1" dirty="0"/>
              <a:t>Ask before second bullet point comes up: </a:t>
            </a:r>
            <a:r>
              <a:rPr lang="en-GB" b="0" i="1" dirty="0"/>
              <a:t>Where do producers get their energy/food from? </a:t>
            </a:r>
            <a:r>
              <a:rPr lang="en-GB" b="1" i="1" dirty="0"/>
              <a:t>Producers produce their own food through photosynthesis using energy from sunlight.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Producers are only able to use a small amount of sunlight that falls on them. Plants and algae will only transfer around 1% of the energy from sunlight into plant biomass. </a:t>
            </a:r>
            <a:r>
              <a:rPr lang="en-GB" b="0" i="1" dirty="0"/>
              <a:t>What store of energy (learnt in P1.3) is biomass counted as? </a:t>
            </a:r>
            <a:r>
              <a:rPr lang="en-GB" b="1" i="1" dirty="0"/>
              <a:t>Biomass is a chemical store of energy. </a:t>
            </a:r>
            <a:endParaRPr lang="en-GB"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We have said that biomass is lost at each trophic level, in fact only around 10% of the biomass (energy) is passed onto the next trophic level. This is because biomass can be lost in a number of ways: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t>Material that is not absorbed is egested as faeces (which is then used by decomposers)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t>Some material that is absorbed is lost as a waste product. An example of this: glucose is absorbed and used in respiration. Some energy is released but CO</a:t>
            </a:r>
            <a:r>
              <a:rPr lang="en-GB" b="0" i="0" baseline="-25000" dirty="0"/>
              <a:t>2</a:t>
            </a:r>
            <a:r>
              <a:rPr lang="en-GB" b="0" i="0" dirty="0"/>
              <a:t> and water are also produced as a waste products. (CO</a:t>
            </a:r>
            <a:r>
              <a:rPr lang="en-GB" b="0" i="0" baseline="-25000" dirty="0"/>
              <a:t>2</a:t>
            </a:r>
            <a:r>
              <a:rPr lang="en-GB" b="0" i="0" dirty="0"/>
              <a:t> carbon based so is organic material that comes from biomass). Also urea is produced by the body which is a waste product.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t>Other biomass is lost because of life processes.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t>Movement – animals need to move for many life processes (referring to MRS GREN from B1.1) for example reproduction and getting nutrition; for example, an animal may need to move to hunt prey or to find seeds to eat.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Thermoregulation – the process by which the body maintains a constant temperature. Pupils covered warm blooded and cold blooded organisms in primary so the word thermoregulation may be new but they should have an understanding of the concept. Thermoregulation is often the greatest source of energy consumption.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Additional information for teachers:</a:t>
            </a:r>
            <a:endParaRPr lang="en-GB"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is Biology separate science content, including calculation of the percentage energy transfer, but is very useful for all pupils to know to further their understanding of food chains and energy transfer.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Note: </a:t>
            </a:r>
            <a:r>
              <a:rPr lang="en-GB" b="0" dirty="0"/>
              <a:t>Biomass and energy are used interchangeably in this section as biomass is a store of chemical 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5486321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r>
              <a:rPr lang="en-GB" dirty="0"/>
              <a:t>:</a:t>
            </a:r>
          </a:p>
          <a:p>
            <a:r>
              <a:rPr lang="en-GB" dirty="0"/>
              <a:t>This example uses an aquatic food chain because often pupils assume pyramids of biomass only relate to foxes and rabbits etc, as they are the most commonly used examples. These species can be changed depending on the context of your class, but it is worth providing a picture or description of newly introduced species to give pupils a bit of context. </a:t>
            </a:r>
          </a:p>
          <a:p>
            <a:endParaRPr lang="en-GB" dirty="0"/>
          </a:p>
          <a:p>
            <a:r>
              <a:rPr lang="en-GB" dirty="0"/>
              <a:t>Opportunity for pupils to consolidate their prior learning from B1.3 and new knowledge from this lesson. </a:t>
            </a:r>
          </a:p>
          <a:p>
            <a:r>
              <a:rPr lang="en-GB" dirty="0"/>
              <a:t>Questions are suggestions and can be edited depending on need but can be used to structure pupil conversations. </a:t>
            </a:r>
          </a:p>
          <a:p>
            <a:endParaRPr lang="en-GB" dirty="0"/>
          </a:p>
          <a:p>
            <a:r>
              <a:rPr lang="en-GB" b="1" dirty="0"/>
              <a:t>Key points to discuss</a:t>
            </a:r>
            <a:r>
              <a:rPr lang="en-GB" dirty="0"/>
              <a:t>:</a:t>
            </a:r>
          </a:p>
          <a:p>
            <a:r>
              <a:rPr lang="en-GB" dirty="0"/>
              <a:t>Identifying producer, consumers, predators, prey, herbivore, carnivores etc</a:t>
            </a:r>
          </a:p>
          <a:p>
            <a:r>
              <a:rPr lang="en-GB" dirty="0"/>
              <a:t>This shows a pyramid of biomass – a measure of the total organic material present in each trophic level</a:t>
            </a:r>
          </a:p>
          <a:p>
            <a:r>
              <a:rPr lang="en-GB" dirty="0"/>
              <a:t>This does not show the number of individuals of each species, we would need a pyramid of numbers for that.</a:t>
            </a:r>
          </a:p>
          <a:p>
            <a:r>
              <a:rPr lang="en-GB" dirty="0"/>
              <a:t>Depending which species was affected, the populations of other species would increase or decrease. </a:t>
            </a:r>
          </a:p>
          <a:p>
            <a:r>
              <a:rPr lang="en-GB" dirty="0"/>
              <a:t>The bar decreases in width at each point because the biomass transfer is only 10% efficient – 90% of biomass is lost as waste and through life processes. </a:t>
            </a:r>
          </a:p>
          <a:p>
            <a:endParaRPr lang="en-GB" dirty="0"/>
          </a:p>
          <a:p>
            <a:r>
              <a:rPr lang="en-GB" dirty="0"/>
              <a:t>Image source</a:t>
            </a:r>
          </a:p>
          <a:p>
            <a:r>
              <a:rPr lang="en-GB" dirty="0"/>
              <a:t>https://</a:t>
            </a:r>
            <a:r>
              <a:rPr lang="en-GB" dirty="0" err="1"/>
              <a:t>commons.wikimedia.org</a:t>
            </a:r>
            <a:r>
              <a:rPr lang="en-GB" dirty="0"/>
              <a:t>/wiki/File:Haai11.jpg</a:t>
            </a:r>
          </a:p>
          <a:p>
            <a:r>
              <a:rPr lang="en-GB" dirty="0"/>
              <a:t>https://</a:t>
            </a:r>
            <a:r>
              <a:rPr lang="en-GB" dirty="0" err="1"/>
              <a:t>pixabay.com</a:t>
            </a:r>
            <a:r>
              <a:rPr lang="en-GB" dirty="0"/>
              <a:t>/photos/tuna-fish-bigeye-tuna-69317/</a:t>
            </a:r>
          </a:p>
          <a:p>
            <a:r>
              <a:rPr lang="en-GB" dirty="0"/>
              <a:t>https://</a:t>
            </a:r>
            <a:r>
              <a:rPr lang="en-GB" dirty="0" err="1"/>
              <a:t>commons.wikimedia.org</a:t>
            </a:r>
            <a:r>
              <a:rPr lang="en-GB" dirty="0"/>
              <a:t>/wiki/</a:t>
            </a:r>
            <a:r>
              <a:rPr lang="en-GB" dirty="0" err="1"/>
              <a:t>File:Blue_tang</a:t>
            </a:r>
            <a:r>
              <a:rPr lang="en-GB" dirty="0"/>
              <a:t>_(</a:t>
            </a:r>
            <a:r>
              <a:rPr lang="en-GB" dirty="0" err="1"/>
              <a:t>Paracanthurus_hepatus</a:t>
            </a:r>
            <a:r>
              <a:rPr lang="en-GB" dirty="0"/>
              <a:t>)_02.jpg</a:t>
            </a:r>
          </a:p>
          <a:p>
            <a:r>
              <a:rPr lang="en-GB" dirty="0"/>
              <a:t>https://</a:t>
            </a:r>
            <a:r>
              <a:rPr lang="en-GB" dirty="0" err="1"/>
              <a:t>commons.wikimedia.org</a:t>
            </a:r>
            <a:r>
              <a:rPr lang="en-GB" dirty="0"/>
              <a:t>/wiki/File:Marine_algae_stuck_on_a_rope_in_Gullmarsfjorden_2.jpg</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dirty="0"/>
          </a:p>
        </p:txBody>
      </p:sp>
    </p:spTree>
    <p:extLst>
      <p:ext uri="{BB962C8B-B14F-4D97-AF65-F5344CB8AC3E}">
        <p14:creationId xmlns:p14="http://schemas.microsoft.com/office/powerpoint/2010/main" val="39567032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127467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1826176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722975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04760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62173187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3871660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0069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410292378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738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2951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800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Fix-i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Tree>
    <p:extLst>
      <p:ext uri="{BB962C8B-B14F-4D97-AF65-F5344CB8AC3E}">
        <p14:creationId xmlns:p14="http://schemas.microsoft.com/office/powerpoint/2010/main" val="1117730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41347043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4061"/>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7374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7833E-5192-BBAB-746A-DAC39336599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B750777-12E0-7FD4-BA6E-E079FD17C4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C57B35-6E40-BB4A-F4E4-159BD953DD98}"/>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DEC1E627-BACA-B4C2-7192-B077EEA2E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C2237D-1DA4-A94C-E0DA-10AE3E723D5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45266028"/>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39E52-976F-E982-5A88-5DDD8821A7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B7D705-0B4D-6424-10C3-B19F145AC0D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35B61A-A293-2BFB-7B06-8B4ECEC72E8D}"/>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E386F06F-4B00-89A4-692D-5434272BA8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06A034-3148-E469-1A06-4C13DF7D315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19946122"/>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6DCB7-64F6-D01C-13DB-C4D79AE9A7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9737123-8567-2D48-035F-33D8BEAAFE8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B85255-EE5C-3BEA-6582-3B2FA2B65747}"/>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252DDF3A-5276-42EA-4596-C8FC23CBA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47459-D37A-6A2D-B7CD-6E5BB555501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87416139"/>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FFFD8-F2F4-D7FF-0B1E-8F4BB8A072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F00A54-8B9D-B93D-4CAF-A7BCA18EA2C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7999BC-E5E3-D15F-C80B-6F3575F728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DC633D8-0BAE-2398-CD47-F42CF2250421}"/>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7CD27679-FF14-0B4A-4F31-CFE0A61C05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172443-DAF4-19B1-A8EE-81791B9DE53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20610608"/>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07E8E-B49F-BDAE-F543-151D28E9B7F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96EE31-4008-1DAD-3655-D6D818059A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A9D3745-C677-7679-17EC-965D4DFDC1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03ADC3-9ECF-3CFE-C2F8-C1F097DA52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8C575F0-2B5B-4DAC-8646-FDAC7BC498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0096B1-AAD8-8537-E52B-A75730779373}"/>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9C05FB94-D364-86A8-11D2-96C813DCBE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7BBE88-3484-9D0A-6C29-774B85960B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1013812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B9667-BC2A-80BC-D2E5-9BCC128566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70FE7B-63A5-1F63-E817-8CDA857765A2}"/>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CE77BB76-F4F3-A5B7-B104-083C07FA32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6ECA33-3F18-A5EF-4AB6-DE827220B1E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758276550"/>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A4D7182-32EB-A7A7-8628-A69DB130C06F}"/>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25B715B1-CD45-A475-7E5B-5F3AF79AFC7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A98FFA-8A25-6986-E310-53ABA196AFB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51775643"/>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2CE3E-5455-71D8-D9FB-7E3958D3D9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B5486E-6273-6CB1-1403-4CC18A4F05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8BFEDA-0ADB-5E13-4FA0-B4FD33A75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FAB3B5-6B22-3BE0-AF9E-F7592E35252D}"/>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8BDA0F2C-9743-0555-9460-EFB4B19E05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ADDE26-BC15-DE97-4A20-EEFDC26F504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7316675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E584-8C6B-6F0D-52B0-34369012ED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992DD4-2840-FF92-A44A-62137C395E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17F1287-8362-5144-1BF2-9C11C0DEA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CC8720-9ADB-D547-0F0A-91267F4C5554}"/>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81234C82-731A-C028-FFCB-6A6EF9E231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C9CC2C-5E36-ADEE-683D-5634D86B8AF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2384905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565595465"/>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C8FAD-C17B-A892-0CFD-20329919B7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63DC26-3006-C0D6-B53A-E3C867BEDDF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699619-4D2D-C122-F78D-0453C75962C9}"/>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DF87D0A7-0DB1-93C1-390D-E034D248ED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6C0A4-0018-08DA-4D6D-231AE4B48F7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38309696"/>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E2C138-5BDE-C71A-BC2D-D65508A91BB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AB211D3-E948-60B8-3D49-869293B7DAC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415DD-FA8F-120E-34F4-D12B35843634}"/>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7B6998FA-9EFF-8929-52B3-8F1FBF29B1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9FF512-7EBD-EF61-F13D-20CFB483F9D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271444078"/>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Tree>
    <p:extLst>
      <p:ext uri="{BB962C8B-B14F-4D97-AF65-F5344CB8AC3E}">
        <p14:creationId xmlns:p14="http://schemas.microsoft.com/office/powerpoint/2010/main" val="961402939"/>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227229999"/>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49836232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Check for understandin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4061678833"/>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8249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Activ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696977269"/>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Exit tick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66680401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0427594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312420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12723541"/>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44243406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5725096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13223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7397498"/>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675" r:id="rId20"/>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FBFB78-299B-9B83-CA82-5A7FA6344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0512AC-CD29-0F42-B79C-7CEC9E98CA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3DB4B7C-A8E4-8FF5-6AA9-B712FAD62B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GB"/>
          </a:p>
        </p:txBody>
      </p:sp>
      <p:sp>
        <p:nvSpPr>
          <p:cNvPr id="5" name="Footer Placeholder 4">
            <a:extLst>
              <a:ext uri="{FF2B5EF4-FFF2-40B4-BE49-F238E27FC236}">
                <a16:creationId xmlns:a16="http://schemas.microsoft.com/office/drawing/2014/main" id="{8A56821C-B633-60D8-E522-BC76231A5E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FDA3BEA-4621-BADD-4067-1C3679DFF6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93011984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5" r:id="rId13"/>
    <p:sldLayoutId id="2147483726" r:id="rId14"/>
    <p:sldLayoutId id="2147483727" r:id="rId15"/>
    <p:sldLayoutId id="2147483728" r:id="rId16"/>
    <p:sldLayoutId id="2147483729" r:id="rId17"/>
    <p:sldLayoutId id="2147483730" r:id="rId18"/>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2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microsoft.com/office/2007/relationships/hdphoto" Target="../media/hdphoto2.wdp"/><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34.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5.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A4D10-71AE-6DE2-3394-8E695A314B1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6CA6359-AED0-E10A-6B25-A041152237D9}"/>
              </a:ext>
            </a:extLst>
          </p:cNvPr>
          <p:cNvSpPr txBox="1">
            <a:spLocks/>
          </p:cNvSpPr>
          <p:nvPr/>
        </p:nvSpPr>
        <p:spPr>
          <a:xfrm>
            <a:off x="627594" y="119791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Desk </a:t>
            </a:r>
          </a:p>
        </p:txBody>
      </p:sp>
      <p:pic>
        <p:nvPicPr>
          <p:cNvPr id="10" name="Picture 9">
            <a:extLst>
              <a:ext uri="{FF2B5EF4-FFF2-40B4-BE49-F238E27FC236}">
                <a16:creationId xmlns:a16="http://schemas.microsoft.com/office/drawing/2014/main" id="{96A73315-F0EB-9D20-D395-BAEF7DC501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91447" y="87591"/>
            <a:ext cx="925273" cy="894363"/>
          </a:xfrm>
          <a:prstGeom prst="rect">
            <a:avLst/>
          </a:prstGeom>
          <a:noFill/>
          <a:ln>
            <a:noFill/>
          </a:ln>
        </p:spPr>
      </p:pic>
      <p:pic>
        <p:nvPicPr>
          <p:cNvPr id="11" name="Picture 10" descr="A picture containing text&#10;&#10;Description automatically generated">
            <a:extLst>
              <a:ext uri="{FF2B5EF4-FFF2-40B4-BE49-F238E27FC236}">
                <a16:creationId xmlns:a16="http://schemas.microsoft.com/office/drawing/2014/main" id="{3ACF87F4-7A7F-60DF-DAE7-821462AEB86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1919" y="103133"/>
            <a:ext cx="920475" cy="904137"/>
          </a:xfrm>
          <a:prstGeom prst="rect">
            <a:avLst/>
          </a:prstGeom>
          <a:noFill/>
          <a:ln>
            <a:noFill/>
          </a:ln>
        </p:spPr>
      </p:pic>
      <p:pic>
        <p:nvPicPr>
          <p:cNvPr id="12" name="Picture 11" descr="A picture containing text&#10;&#10;Description automatically generated">
            <a:extLst>
              <a:ext uri="{FF2B5EF4-FFF2-40B4-BE49-F238E27FC236}">
                <a16:creationId xmlns:a16="http://schemas.microsoft.com/office/drawing/2014/main" id="{E3A91358-C2A9-6E88-04E0-FB59E1C63F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36102" y="83372"/>
            <a:ext cx="915944" cy="898582"/>
          </a:xfrm>
          <a:prstGeom prst="rect">
            <a:avLst/>
          </a:prstGeom>
          <a:noFill/>
          <a:ln>
            <a:noFill/>
          </a:ln>
        </p:spPr>
      </p:pic>
      <p:pic>
        <p:nvPicPr>
          <p:cNvPr id="13" name="Picture 12" descr="A picture containing text, sign&#10;&#10;Description automatically generated">
            <a:extLst>
              <a:ext uri="{FF2B5EF4-FFF2-40B4-BE49-F238E27FC236}">
                <a16:creationId xmlns:a16="http://schemas.microsoft.com/office/drawing/2014/main" id="{DA49D66D-90ED-559A-4F4F-5D6AC271FAC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6964" y="87910"/>
            <a:ext cx="929438" cy="934585"/>
          </a:xfrm>
          <a:prstGeom prst="rect">
            <a:avLst/>
          </a:prstGeom>
          <a:noFill/>
          <a:ln>
            <a:noFill/>
          </a:ln>
        </p:spPr>
      </p:pic>
      <p:pic>
        <p:nvPicPr>
          <p:cNvPr id="2" name="Picture 1">
            <a:extLst>
              <a:ext uri="{FF2B5EF4-FFF2-40B4-BE49-F238E27FC236}">
                <a16:creationId xmlns:a16="http://schemas.microsoft.com/office/drawing/2014/main" id="{2ECD2BBD-4674-E1DE-47AC-340D22E43DC8}"/>
              </a:ext>
            </a:extLst>
          </p:cNvPr>
          <p:cNvPicPr>
            <a:picLocks noChangeAspect="1"/>
          </p:cNvPicPr>
          <p:nvPr/>
        </p:nvPicPr>
        <p:blipFill>
          <a:blip r:embed="rId7"/>
          <a:stretch>
            <a:fillRect/>
          </a:stretch>
        </p:blipFill>
        <p:spPr>
          <a:xfrm>
            <a:off x="868821" y="1274494"/>
            <a:ext cx="584775" cy="584775"/>
          </a:xfrm>
          <a:prstGeom prst="rect">
            <a:avLst/>
          </a:prstGeom>
        </p:spPr>
      </p:pic>
      <p:pic>
        <p:nvPicPr>
          <p:cNvPr id="3" name="Picture 2">
            <a:extLst>
              <a:ext uri="{FF2B5EF4-FFF2-40B4-BE49-F238E27FC236}">
                <a16:creationId xmlns:a16="http://schemas.microsoft.com/office/drawing/2014/main" id="{14CEA73F-5D36-2507-EE38-6404DC5ABC6F}"/>
              </a:ext>
            </a:extLst>
          </p:cNvPr>
          <p:cNvPicPr>
            <a:picLocks noChangeAspect="1"/>
          </p:cNvPicPr>
          <p:nvPr/>
        </p:nvPicPr>
        <p:blipFill>
          <a:blip r:embed="rId8"/>
          <a:stretch>
            <a:fillRect/>
          </a:stretch>
        </p:blipFill>
        <p:spPr>
          <a:xfrm>
            <a:off x="2828669" y="4304458"/>
            <a:ext cx="1620916" cy="1620916"/>
          </a:xfrm>
          <a:prstGeom prst="rect">
            <a:avLst/>
          </a:prstGeom>
        </p:spPr>
      </p:pic>
      <p:sp>
        <p:nvSpPr>
          <p:cNvPr id="21" name="Title 1">
            <a:extLst>
              <a:ext uri="{FF2B5EF4-FFF2-40B4-BE49-F238E27FC236}">
                <a16:creationId xmlns:a16="http://schemas.microsoft.com/office/drawing/2014/main" id="{552AD2A1-9437-DD06-4633-3313DF1A9712}"/>
              </a:ext>
            </a:extLst>
          </p:cNvPr>
          <p:cNvSpPr txBox="1">
            <a:spLocks/>
          </p:cNvSpPr>
          <p:nvPr/>
        </p:nvSpPr>
        <p:spPr>
          <a:xfrm>
            <a:off x="4590233" y="119472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Uniform</a:t>
            </a:r>
          </a:p>
        </p:txBody>
      </p:sp>
      <p:pic>
        <p:nvPicPr>
          <p:cNvPr id="1026" name="Picture 2" descr="2,100+ Shirt And Tie Stock Illustrations, Royalty-Free Vector Graphics &amp;  Clip Art - iStock | Man in shirt and tie, Shirt and tie icon, White shirt  and tie">
            <a:extLst>
              <a:ext uri="{FF2B5EF4-FFF2-40B4-BE49-F238E27FC236}">
                <a16:creationId xmlns:a16="http://schemas.microsoft.com/office/drawing/2014/main" id="{303E4691-A0C3-C2AB-F7C4-03CD66DE2AE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0"/>
                    </a14:imgEffect>
                    <a14:imgEffect>
                      <a14:brightnessContrast contrast="20000"/>
                    </a14:imgEffect>
                  </a14:imgLayer>
                </a14:imgProps>
              </a:ext>
              <a:ext uri="{28A0092B-C50C-407E-A947-70E740481C1C}">
                <a14:useLocalDpi xmlns:a14="http://schemas.microsoft.com/office/drawing/2010/main" val="0"/>
              </a:ext>
            </a:extLst>
          </a:blip>
          <a:srcRect l="35713" t="5511" r="36429" b="57591"/>
          <a:stretch>
            <a:fillRect/>
          </a:stretch>
        </p:blipFill>
        <p:spPr bwMode="auto">
          <a:xfrm>
            <a:off x="6380360" y="4126548"/>
            <a:ext cx="1283855" cy="1219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24B8EA-3E31-A582-58D8-697122B5117B}"/>
              </a:ext>
            </a:extLst>
          </p:cNvPr>
          <p:cNvSpPr txBox="1"/>
          <p:nvPr/>
        </p:nvSpPr>
        <p:spPr>
          <a:xfrm>
            <a:off x="120311" y="371607"/>
            <a:ext cx="7481455" cy="523220"/>
          </a:xfrm>
          <a:prstGeom prst="rect">
            <a:avLst/>
          </a:prstGeom>
          <a:noFill/>
        </p:spPr>
        <p:txBody>
          <a:bodyPr wrap="square" rtlCol="0">
            <a:spAutoFit/>
          </a:bodyPr>
          <a:lstStyle/>
          <a:p>
            <a:r>
              <a:rPr lang="en-GB" sz="2800" b="1" dirty="0">
                <a:effectLst>
                  <a:outerShdw blurRad="38100" dist="38100" dir="2700000" algn="tl">
                    <a:srgbClr val="000000">
                      <a:alpha val="43137"/>
                    </a:srgbClr>
                  </a:outerShdw>
                </a:effectLst>
                <a:latin typeface="Century Gothic" panose="020B0502020202020204" pitchFamily="34" charset="0"/>
              </a:rPr>
              <a:t>After the register, I am checking your….</a:t>
            </a:r>
          </a:p>
        </p:txBody>
      </p:sp>
      <p:pic>
        <p:nvPicPr>
          <p:cNvPr id="1028" name="Picture 4" descr="Cartoon Piercings Stock Illustrations – 132 Cartoon Piercings Stock  Illustrations, Vectors &amp; Clipart - Dreamstime">
            <a:extLst>
              <a:ext uri="{FF2B5EF4-FFF2-40B4-BE49-F238E27FC236}">
                <a16:creationId xmlns:a16="http://schemas.microsoft.com/office/drawing/2014/main" id="{752FBC88-A68C-EC55-20FC-88A31096EF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1117" y="2304551"/>
            <a:ext cx="1353098" cy="13530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68EC7CD-29BA-03FA-A922-1D970DC9350F}"/>
              </a:ext>
            </a:extLst>
          </p:cNvPr>
          <p:cNvPicPr>
            <a:picLocks noChangeAspect="1"/>
          </p:cNvPicPr>
          <p:nvPr/>
        </p:nvPicPr>
        <p:blipFill>
          <a:blip r:embed="rId12"/>
          <a:stretch>
            <a:fillRect/>
          </a:stretch>
        </p:blipFill>
        <p:spPr>
          <a:xfrm>
            <a:off x="369105" y="1981058"/>
            <a:ext cx="3528509" cy="1859422"/>
          </a:xfrm>
          <a:prstGeom prst="rect">
            <a:avLst/>
          </a:prstGeom>
        </p:spPr>
      </p:pic>
      <p:sp>
        <p:nvSpPr>
          <p:cNvPr id="4" name="Title 1">
            <a:extLst>
              <a:ext uri="{FF2B5EF4-FFF2-40B4-BE49-F238E27FC236}">
                <a16:creationId xmlns:a16="http://schemas.microsoft.com/office/drawing/2014/main" id="{F47F0862-60E0-5EF6-BB2D-23A72BB91927}"/>
              </a:ext>
            </a:extLst>
          </p:cNvPr>
          <p:cNvSpPr txBox="1">
            <a:spLocks/>
          </p:cNvSpPr>
          <p:nvPr/>
        </p:nvSpPr>
        <p:spPr>
          <a:xfrm>
            <a:off x="8552872" y="1152705"/>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SLANT</a:t>
            </a:r>
          </a:p>
        </p:txBody>
      </p:sp>
      <p:sp>
        <p:nvSpPr>
          <p:cNvPr id="5" name="TextBox 4">
            <a:extLst>
              <a:ext uri="{FF2B5EF4-FFF2-40B4-BE49-F238E27FC236}">
                <a16:creationId xmlns:a16="http://schemas.microsoft.com/office/drawing/2014/main" id="{4E8B6F52-72BA-7E5F-36F8-59E897DC4815}"/>
              </a:ext>
            </a:extLst>
          </p:cNvPr>
          <p:cNvSpPr txBox="1"/>
          <p:nvPr/>
        </p:nvSpPr>
        <p:spPr>
          <a:xfrm>
            <a:off x="184472" y="4653251"/>
            <a:ext cx="2192968" cy="1384995"/>
          </a:xfrm>
          <a:prstGeom prst="rect">
            <a:avLst/>
          </a:prstGeom>
          <a:noFill/>
        </p:spPr>
        <p:txBody>
          <a:bodyPr wrap="square" rtlCol="0">
            <a:spAutoFit/>
          </a:bodyPr>
          <a:lstStyle/>
          <a:p>
            <a:r>
              <a:rPr lang="en-GB" sz="2400" dirty="0">
                <a:latin typeface="Century Gothic" panose="020B0502020202020204" pitchFamily="34" charset="0"/>
              </a:rPr>
              <a:t>All subject books go into your bag </a:t>
            </a:r>
          </a:p>
          <a:p>
            <a:r>
              <a:rPr lang="en-GB" sz="1100" dirty="0">
                <a:latin typeface="Century Gothic" panose="020B0502020202020204" pitchFamily="34" charset="0"/>
              </a:rPr>
              <a:t>(not floor or shelf!)</a:t>
            </a:r>
            <a:endParaRPr lang="en-GB" sz="2800" dirty="0">
              <a:latin typeface="Century Gothic" panose="020B0502020202020204" pitchFamily="34" charset="0"/>
            </a:endParaRPr>
          </a:p>
        </p:txBody>
      </p:sp>
      <p:cxnSp>
        <p:nvCxnSpPr>
          <p:cNvPr id="7" name="Straight Arrow Connector 6">
            <a:extLst>
              <a:ext uri="{FF2B5EF4-FFF2-40B4-BE49-F238E27FC236}">
                <a16:creationId xmlns:a16="http://schemas.microsoft.com/office/drawing/2014/main" id="{AFB5EE1E-D47D-8DDB-E019-96C9E3E2784A}"/>
              </a:ext>
            </a:extLst>
          </p:cNvPr>
          <p:cNvCxnSpPr/>
          <p:nvPr/>
        </p:nvCxnSpPr>
        <p:spPr>
          <a:xfrm>
            <a:off x="2212848" y="5038344"/>
            <a:ext cx="804672"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pic>
        <p:nvPicPr>
          <p:cNvPr id="8" name="Picture 2" descr="Generated image">
            <a:extLst>
              <a:ext uri="{FF2B5EF4-FFF2-40B4-BE49-F238E27FC236}">
                <a16:creationId xmlns:a16="http://schemas.microsoft.com/office/drawing/2014/main" id="{D9ED2852-CB3A-361C-FEB1-EDB0982B7A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0862"/>
          <a:stretch>
            <a:fillRect/>
          </a:stretch>
        </p:blipFill>
        <p:spPr bwMode="auto">
          <a:xfrm>
            <a:off x="8801218" y="2030020"/>
            <a:ext cx="2763187" cy="3694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ow to Tuck in a Shirt: A Complete Guide for Men's Attires">
            <a:extLst>
              <a:ext uri="{FF2B5EF4-FFF2-40B4-BE49-F238E27FC236}">
                <a16:creationId xmlns:a16="http://schemas.microsoft.com/office/drawing/2014/main" id="{551DF804-457C-4DDF-E08D-A229445CEE3F}"/>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625" b="98750" l="4375" r="46875">
                        <a14:foregroundMark x1="9583" y1="12188" x2="9583" y2="98750"/>
                        <a14:foregroundMark x1="15625" y1="40313" x2="15625" y2="40313"/>
                        <a14:foregroundMark x1="15625" y1="40313" x2="17500" y2="21875"/>
                        <a14:foregroundMark x1="5833" y1="46250" x2="21042" y2="1250"/>
                        <a14:foregroundMark x1="24375" y1="9688" x2="26042" y2="44063"/>
                        <a14:foregroundMark x1="18750" y1="44063" x2="17292" y2="29063"/>
                        <a14:foregroundMark x1="11042" y1="9688" x2="16250" y2="625"/>
                        <a14:foregroundMark x1="4375" y1="1875" x2="4375" y2="1875"/>
                        <a14:foregroundMark x1="7500" y1="2500" x2="7500" y2="26875"/>
                        <a14:foregroundMark x1="15417" y1="52812" x2="15417" y2="52812"/>
                        <a14:foregroundMark x1="15417" y1="52812" x2="14792" y2="42500"/>
                        <a14:foregroundMark x1="27500" y1="4688" x2="30833" y2="30938"/>
                        <a14:foregroundMark x1="31458" y1="24063" x2="31458" y2="24063"/>
                        <a14:foregroundMark x1="32917" y1="16250" x2="32917" y2="16250"/>
                        <a14:foregroundMark x1="23958" y1="30938" x2="24375" y2="57188"/>
                        <a14:foregroundMark x1="41458" y1="35000" x2="41458" y2="35000"/>
                        <a14:foregroundMark x1="33750" y1="42500" x2="42917" y2="20313"/>
                        <a14:foregroundMark x1="42917" y1="20313" x2="45208" y2="2500"/>
                        <a14:foregroundMark x1="43125" y1="10625" x2="40625" y2="13750"/>
                        <a14:foregroundMark x1="45000" y1="23750" x2="45000" y2="23750"/>
                        <a14:foregroundMark x1="45000" y1="23750" x2="43333" y2="28125"/>
                        <a14:foregroundMark x1="46458" y1="6563" x2="46875" y2="20625"/>
                        <a14:foregroundMark x1="34792" y1="8750" x2="33958" y2="19063"/>
                        <a14:foregroundMark x1="37917" y1="1563" x2="37917" y2="1563"/>
                        <a14:foregroundMark x1="46667" y1="3125" x2="46667" y2="3125"/>
                        <a14:foregroundMark x1="46667" y1="3125" x2="46667" y2="3125"/>
                      </a14:backgroundRemoval>
                    </a14:imgEffect>
                    <a14:imgEffect>
                      <a14:saturation sat="0"/>
                    </a14:imgEffect>
                  </a14:imgLayer>
                </a14:imgProps>
              </a:ext>
              <a:ext uri="{28A0092B-C50C-407E-A947-70E740481C1C}">
                <a14:useLocalDpi xmlns:a14="http://schemas.microsoft.com/office/drawing/2010/main" val="0"/>
              </a:ext>
            </a:extLst>
          </a:blip>
          <a:srcRect r="52725"/>
          <a:stretch>
            <a:fillRect/>
          </a:stretch>
        </p:blipFill>
        <p:spPr bwMode="auto">
          <a:xfrm>
            <a:off x="5060397" y="4035159"/>
            <a:ext cx="1250720" cy="1763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3+ Thousand No Makeup Sign Royalty-Free Images, Stock Photos &amp; Pictures |  Shutterstock">
            <a:extLst>
              <a:ext uri="{FF2B5EF4-FFF2-40B4-BE49-F238E27FC236}">
                <a16:creationId xmlns:a16="http://schemas.microsoft.com/office/drawing/2014/main" id="{C7101B12-52DA-E909-CE03-0B3647F74EA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830" t="9915" r="10948" b="17571"/>
          <a:stretch>
            <a:fillRect/>
          </a:stretch>
        </p:blipFill>
        <p:spPr bwMode="auto">
          <a:xfrm>
            <a:off x="4913746" y="2304550"/>
            <a:ext cx="1353098" cy="1353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6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par>
                                <p:cTn id="42" presetID="10"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4"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0045" y="948690"/>
            <a:ext cx="10879841" cy="5909310"/>
          </a:xfrm>
          <a:prstGeom prst="rect">
            <a:avLst/>
          </a:prstGeom>
          <a:noFill/>
        </p:spPr>
        <p:txBody>
          <a:bodyPr wrap="square" lIns="0" tIns="0" rIns="0" bIns="0" rtlCol="0">
            <a:spAutoFit/>
          </a:bodyPr>
          <a:lstStyle/>
          <a:p>
            <a:r>
              <a:rPr lang="en-GB" sz="2400" b="1" dirty="0">
                <a:latin typeface="Century Gothic" panose="020B0502020202020204" pitchFamily="34" charset="0"/>
              </a:rPr>
              <a:t>Producers</a:t>
            </a:r>
            <a:r>
              <a:rPr lang="en-GB" sz="2400" dirty="0">
                <a:latin typeface="Century Gothic" panose="020B0502020202020204" pitchFamily="34" charset="0"/>
              </a:rPr>
              <a:t> are always at the bottom of a pyramid of biomass</a:t>
            </a:r>
          </a:p>
          <a:p>
            <a:endParaRPr lang="en-GB" sz="2400" dirty="0">
              <a:latin typeface="Century Gothic" panose="020B0502020202020204" pitchFamily="34" charset="0"/>
            </a:endParaRPr>
          </a:p>
          <a:p>
            <a:r>
              <a:rPr lang="en-GB" sz="2400" dirty="0">
                <a:latin typeface="Century Gothic" panose="020B0502020202020204" pitchFamily="34" charset="0"/>
              </a:rPr>
              <a:t>Producers are mostly plants and algae, which transfer approximately </a:t>
            </a:r>
            <a:r>
              <a:rPr lang="en-GB" sz="2400" b="1" dirty="0">
                <a:latin typeface="Century Gothic" panose="020B0502020202020204" pitchFamily="34" charset="0"/>
              </a:rPr>
              <a:t>1 % </a:t>
            </a:r>
            <a:r>
              <a:rPr lang="en-GB" sz="2400" dirty="0">
                <a:latin typeface="Century Gothic" panose="020B0502020202020204" pitchFamily="34" charset="0"/>
              </a:rPr>
              <a:t>of the light energy they absorb for photosynthesis</a:t>
            </a:r>
          </a:p>
          <a:p>
            <a:endParaRPr lang="en-GB" sz="2400" dirty="0">
              <a:latin typeface="Century Gothic" panose="020B0502020202020204" pitchFamily="34" charset="0"/>
            </a:endParaRPr>
          </a:p>
          <a:p>
            <a:r>
              <a:rPr lang="en-GB" sz="2400" dirty="0">
                <a:latin typeface="Century Gothic" panose="020B0502020202020204" pitchFamily="34" charset="0"/>
              </a:rPr>
              <a:t>Only around </a:t>
            </a:r>
            <a:r>
              <a:rPr lang="en-GB" sz="2400" b="1" dirty="0">
                <a:latin typeface="Century Gothic" panose="020B0502020202020204" pitchFamily="34" charset="0"/>
              </a:rPr>
              <a:t>10 %</a:t>
            </a:r>
            <a:r>
              <a:rPr lang="en-GB" sz="2400" dirty="0">
                <a:latin typeface="Century Gothic" panose="020B0502020202020204" pitchFamily="34" charset="0"/>
              </a:rPr>
              <a:t> of the biomass from each level is transferred to the next level</a:t>
            </a:r>
          </a:p>
          <a:p>
            <a:endParaRPr lang="en-GB" sz="2400" dirty="0">
              <a:latin typeface="Century Gothic" panose="020B0502020202020204" pitchFamily="34" charset="0"/>
            </a:endParaRPr>
          </a:p>
          <a:p>
            <a:r>
              <a:rPr lang="en-GB" sz="2400" dirty="0">
                <a:latin typeface="Century Gothic" panose="020B0502020202020204" pitchFamily="34" charset="0"/>
              </a:rPr>
              <a:t>Biomass is lost through:</a:t>
            </a:r>
          </a:p>
          <a:p>
            <a:pPr marL="342900" indent="-342900">
              <a:buFont typeface="Arial" panose="020B0604020202020204" pitchFamily="34" charset="0"/>
              <a:buChar char="•"/>
            </a:pPr>
            <a:r>
              <a:rPr lang="en-GB" sz="2400" dirty="0">
                <a:latin typeface="Century Gothic" panose="020B0502020202020204" pitchFamily="34" charset="0"/>
              </a:rPr>
              <a:t>Not all material is </a:t>
            </a:r>
            <a:r>
              <a:rPr lang="en-GB" sz="2400" b="1" dirty="0">
                <a:latin typeface="Century Gothic" panose="020B0502020202020204" pitchFamily="34" charset="0"/>
              </a:rPr>
              <a:t>ingested</a:t>
            </a:r>
            <a:r>
              <a:rPr lang="en-GB" sz="2400" dirty="0">
                <a:latin typeface="Century Gothic" panose="020B0502020202020204" pitchFamily="34" charset="0"/>
              </a:rPr>
              <a:t> or absorbed</a:t>
            </a:r>
          </a:p>
          <a:p>
            <a:pPr marL="342900" indent="-342900">
              <a:buFont typeface="Arial" panose="020B0604020202020204" pitchFamily="34" charset="0"/>
              <a:buChar char="•"/>
            </a:pPr>
            <a:r>
              <a:rPr lang="en-GB" sz="2400" dirty="0">
                <a:latin typeface="Century Gothic" panose="020B0502020202020204" pitchFamily="34" charset="0"/>
              </a:rPr>
              <a:t>Some absorbed material is lost as </a:t>
            </a:r>
            <a:r>
              <a:rPr lang="en-GB" sz="2400" b="1" dirty="0">
                <a:latin typeface="Century Gothic" panose="020B0502020202020204" pitchFamily="34" charset="0"/>
              </a:rPr>
              <a:t>waste</a:t>
            </a:r>
          </a:p>
          <a:p>
            <a:pPr marL="342900" indent="-342900">
              <a:buFont typeface="Arial" panose="020B0604020202020204" pitchFamily="34" charset="0"/>
              <a:buChar char="•"/>
            </a:pPr>
            <a:r>
              <a:rPr lang="en-GB" sz="2400" dirty="0">
                <a:latin typeface="Century Gothic" panose="020B0502020202020204" pitchFamily="34" charset="0"/>
              </a:rPr>
              <a:t>Some is lost because energy is used </a:t>
            </a:r>
          </a:p>
          <a:p>
            <a:r>
              <a:rPr lang="en-GB" sz="2400" dirty="0">
                <a:latin typeface="Century Gothic" panose="020B0502020202020204" pitchFamily="34" charset="0"/>
              </a:rPr>
              <a:t>    for life processes</a:t>
            </a:r>
          </a:p>
          <a:p>
            <a:pPr marL="800100" lvl="1" indent="-342900">
              <a:buFont typeface="Courier New" panose="02070309020205020404" pitchFamily="49" charset="0"/>
              <a:buChar char="o"/>
            </a:pPr>
            <a:r>
              <a:rPr lang="en-GB" sz="2400" b="1" dirty="0">
                <a:latin typeface="Century Gothic" panose="020B0502020202020204" pitchFamily="34" charset="0"/>
              </a:rPr>
              <a:t>Movement</a:t>
            </a:r>
          </a:p>
          <a:p>
            <a:pPr marL="800100" lvl="1" indent="-342900">
              <a:buFont typeface="Courier New" panose="02070309020205020404" pitchFamily="49" charset="0"/>
              <a:buChar char="o"/>
            </a:pPr>
            <a:r>
              <a:rPr lang="en-GB" sz="2400" b="1" dirty="0">
                <a:latin typeface="Century Gothic" panose="020B0502020202020204" pitchFamily="34" charset="0"/>
              </a:rPr>
              <a:t>Thermoregulation</a:t>
            </a:r>
          </a:p>
          <a:p>
            <a:endParaRPr lang="en-GB" sz="2400" dirty="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Pyramids of Biomass</a:t>
            </a:r>
          </a:p>
        </p:txBody>
      </p:sp>
      <p:sp>
        <p:nvSpPr>
          <p:cNvPr id="10" name="Rectangle 9">
            <a:extLst>
              <a:ext uri="{FF2B5EF4-FFF2-40B4-BE49-F238E27FC236}">
                <a16:creationId xmlns:a16="http://schemas.microsoft.com/office/drawing/2014/main" id="{C7464069-A26E-7F45-86DD-EBB5AC0278C2}"/>
              </a:ext>
            </a:extLst>
          </p:cNvPr>
          <p:cNvSpPr/>
          <p:nvPr/>
        </p:nvSpPr>
        <p:spPr>
          <a:xfrm>
            <a:off x="7222210" y="5381776"/>
            <a:ext cx="4137821"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Grass </a:t>
            </a:r>
          </a:p>
        </p:txBody>
      </p:sp>
      <p:sp>
        <p:nvSpPr>
          <p:cNvPr id="11" name="Rectangle 10">
            <a:extLst>
              <a:ext uri="{FF2B5EF4-FFF2-40B4-BE49-F238E27FC236}">
                <a16:creationId xmlns:a16="http://schemas.microsoft.com/office/drawing/2014/main" id="{6304AA69-D451-B44A-A5CE-822216C522C6}"/>
              </a:ext>
            </a:extLst>
          </p:cNvPr>
          <p:cNvSpPr/>
          <p:nvPr/>
        </p:nvSpPr>
        <p:spPr>
          <a:xfrm>
            <a:off x="8822989" y="4732419"/>
            <a:ext cx="908877"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Zebra </a:t>
            </a:r>
          </a:p>
        </p:txBody>
      </p:sp>
      <p:sp>
        <p:nvSpPr>
          <p:cNvPr id="12" name="Rectangle 11">
            <a:extLst>
              <a:ext uri="{FF2B5EF4-FFF2-40B4-BE49-F238E27FC236}">
                <a16:creationId xmlns:a16="http://schemas.microsoft.com/office/drawing/2014/main" id="{CC33E644-D2B2-9544-B45A-F72ADEAB13C1}"/>
              </a:ext>
            </a:extLst>
          </p:cNvPr>
          <p:cNvSpPr/>
          <p:nvPr/>
        </p:nvSpPr>
        <p:spPr>
          <a:xfrm>
            <a:off x="9088591" y="4069369"/>
            <a:ext cx="46929"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 </a:t>
            </a:r>
          </a:p>
        </p:txBody>
      </p:sp>
      <p:sp>
        <p:nvSpPr>
          <p:cNvPr id="13" name="TextBox 12">
            <a:extLst>
              <a:ext uri="{FF2B5EF4-FFF2-40B4-BE49-F238E27FC236}">
                <a16:creationId xmlns:a16="http://schemas.microsoft.com/office/drawing/2014/main" id="{5EFA15B1-E638-A84C-A5C5-12890E93EF22}"/>
              </a:ext>
            </a:extLst>
          </p:cNvPr>
          <p:cNvSpPr txBox="1"/>
          <p:nvPr/>
        </p:nvSpPr>
        <p:spPr>
          <a:xfrm>
            <a:off x="9352412" y="4161607"/>
            <a:ext cx="737265" cy="369332"/>
          </a:xfrm>
          <a:prstGeom prst="rect">
            <a:avLst/>
          </a:prstGeom>
          <a:noFill/>
        </p:spPr>
        <p:txBody>
          <a:bodyPr wrap="square" rtlCol="0">
            <a:spAutoFit/>
          </a:bodyPr>
          <a:lstStyle/>
          <a:p>
            <a:r>
              <a:rPr lang="en-US" b="1" dirty="0">
                <a:latin typeface="Century Gothic" panose="020B0502020202020204" pitchFamily="34" charset="0"/>
              </a:rPr>
              <a:t>Lion</a:t>
            </a:r>
          </a:p>
        </p:txBody>
      </p:sp>
      <p:cxnSp>
        <p:nvCxnSpPr>
          <p:cNvPr id="8" name="Straight Connector 7">
            <a:extLst>
              <a:ext uri="{FF2B5EF4-FFF2-40B4-BE49-F238E27FC236}">
                <a16:creationId xmlns:a16="http://schemas.microsoft.com/office/drawing/2014/main" id="{96C25961-346E-4982-9C7C-7198FEFB0B6A}"/>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405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xEl>
                                              <p:pRg st="11" end="11"/>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P spid="11" grpId="0" animBg="1"/>
      <p:bldP spid="12"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47B0212-E106-0A46-AFEA-055ABAE62F63}"/>
              </a:ext>
            </a:extLst>
          </p:cNvPr>
          <p:cNvSpPr txBox="1"/>
          <p:nvPr/>
        </p:nvSpPr>
        <p:spPr>
          <a:xfrm>
            <a:off x="322851" y="499831"/>
            <a:ext cx="10620000" cy="830997"/>
          </a:xfrm>
          <a:prstGeom prst="rect">
            <a:avLst/>
          </a:prstGeom>
          <a:noFill/>
          <a:ln>
            <a:noFill/>
          </a:ln>
        </p:spPr>
        <p:txBody>
          <a:bodyPr wrap="square" rtlCol="0">
            <a:spAutoFit/>
          </a:bodyPr>
          <a:lstStyle/>
          <a:p>
            <a:pPr marL="457200" indent="-457200">
              <a:buAutoNum type="arabicPeriod"/>
            </a:pPr>
            <a:r>
              <a:rPr lang="en-US" sz="2400" dirty="0">
                <a:latin typeface="Century Gothic" panose="020B0502020202020204" pitchFamily="34" charset="0"/>
              </a:rPr>
              <a:t>How many key science words can you add to this diagram? </a:t>
            </a:r>
          </a:p>
          <a:p>
            <a:pPr marL="457200" indent="-457200">
              <a:buAutoNum type="arabicPeriod"/>
            </a:pPr>
            <a:r>
              <a:rPr lang="en-US" sz="2400" dirty="0">
                <a:latin typeface="Century Gothic" panose="020B0502020202020204" pitchFamily="34" charset="0"/>
              </a:rPr>
              <a:t>What information can you get from it? </a:t>
            </a:r>
          </a:p>
        </p:txBody>
      </p:sp>
      <p:sp>
        <p:nvSpPr>
          <p:cNvPr id="6" name="Rectangle 5">
            <a:extLst>
              <a:ext uri="{FF2B5EF4-FFF2-40B4-BE49-F238E27FC236}">
                <a16:creationId xmlns:a16="http://schemas.microsoft.com/office/drawing/2014/main" id="{AEBC0D56-0D99-1747-8C59-3F9AACB8D833}"/>
              </a:ext>
            </a:extLst>
          </p:cNvPr>
          <p:cNvSpPr/>
          <p:nvPr/>
        </p:nvSpPr>
        <p:spPr>
          <a:xfrm>
            <a:off x="2133769" y="5423708"/>
            <a:ext cx="6949271" cy="107704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entury Gothic" panose="020B0502020202020204" pitchFamily="34" charset="0"/>
              </a:rPr>
              <a:t>Algae</a:t>
            </a:r>
          </a:p>
        </p:txBody>
      </p:sp>
      <p:sp>
        <p:nvSpPr>
          <p:cNvPr id="8" name="Rectangle 7">
            <a:extLst>
              <a:ext uri="{FF2B5EF4-FFF2-40B4-BE49-F238E27FC236}">
                <a16:creationId xmlns:a16="http://schemas.microsoft.com/office/drawing/2014/main" id="{3E557CFD-46B3-C74B-9225-373B19B0FB95}"/>
              </a:ext>
            </a:extLst>
          </p:cNvPr>
          <p:cNvSpPr/>
          <p:nvPr/>
        </p:nvSpPr>
        <p:spPr>
          <a:xfrm>
            <a:off x="4755793" y="4346659"/>
            <a:ext cx="1754119" cy="107704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entury Gothic" panose="020B0502020202020204" pitchFamily="34" charset="0"/>
              </a:rPr>
              <a:t>Blue Tang </a:t>
            </a:r>
          </a:p>
        </p:txBody>
      </p:sp>
      <p:sp>
        <p:nvSpPr>
          <p:cNvPr id="9" name="Rectangle 8">
            <a:extLst>
              <a:ext uri="{FF2B5EF4-FFF2-40B4-BE49-F238E27FC236}">
                <a16:creationId xmlns:a16="http://schemas.microsoft.com/office/drawing/2014/main" id="{D4C7EBE4-7ACA-E94F-A318-736BCE1626F1}"/>
              </a:ext>
            </a:extLst>
          </p:cNvPr>
          <p:cNvSpPr/>
          <p:nvPr/>
        </p:nvSpPr>
        <p:spPr>
          <a:xfrm flipH="1">
            <a:off x="5468004" y="3269610"/>
            <a:ext cx="329695" cy="107704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 </a:t>
            </a:r>
          </a:p>
        </p:txBody>
      </p:sp>
      <p:sp>
        <p:nvSpPr>
          <p:cNvPr id="10" name="Rectangle 9">
            <a:extLst>
              <a:ext uri="{FF2B5EF4-FFF2-40B4-BE49-F238E27FC236}">
                <a16:creationId xmlns:a16="http://schemas.microsoft.com/office/drawing/2014/main" id="{AC6A35FE-92B4-F64E-A106-84C952FA0F8F}"/>
              </a:ext>
            </a:extLst>
          </p:cNvPr>
          <p:cNvSpPr/>
          <p:nvPr/>
        </p:nvSpPr>
        <p:spPr>
          <a:xfrm>
            <a:off x="5601306" y="2192561"/>
            <a:ext cx="63090" cy="1077049"/>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 </a:t>
            </a:r>
          </a:p>
        </p:txBody>
      </p:sp>
      <p:sp>
        <p:nvSpPr>
          <p:cNvPr id="11" name="TextBox 10">
            <a:extLst>
              <a:ext uri="{FF2B5EF4-FFF2-40B4-BE49-F238E27FC236}">
                <a16:creationId xmlns:a16="http://schemas.microsoft.com/office/drawing/2014/main" id="{5670FD98-2F0B-4148-BB69-2E856A429CBA}"/>
              </a:ext>
            </a:extLst>
          </p:cNvPr>
          <p:cNvSpPr txBox="1"/>
          <p:nvPr/>
        </p:nvSpPr>
        <p:spPr>
          <a:xfrm>
            <a:off x="5853886" y="3611448"/>
            <a:ext cx="1080834" cy="461665"/>
          </a:xfrm>
          <a:prstGeom prst="rect">
            <a:avLst/>
          </a:prstGeom>
          <a:noFill/>
        </p:spPr>
        <p:txBody>
          <a:bodyPr wrap="square" rtlCol="0">
            <a:spAutoFit/>
          </a:bodyPr>
          <a:lstStyle/>
          <a:p>
            <a:r>
              <a:rPr lang="en-US" sz="2400" b="1" dirty="0">
                <a:latin typeface="Century Gothic" panose="020B0502020202020204" pitchFamily="34" charset="0"/>
              </a:rPr>
              <a:t>Tuna</a:t>
            </a:r>
          </a:p>
        </p:txBody>
      </p:sp>
      <p:sp>
        <p:nvSpPr>
          <p:cNvPr id="12" name="TextBox 11">
            <a:extLst>
              <a:ext uri="{FF2B5EF4-FFF2-40B4-BE49-F238E27FC236}">
                <a16:creationId xmlns:a16="http://schemas.microsoft.com/office/drawing/2014/main" id="{8635AC0A-F696-1343-836C-01DF8BE821C4}"/>
              </a:ext>
            </a:extLst>
          </p:cNvPr>
          <p:cNvSpPr txBox="1"/>
          <p:nvPr/>
        </p:nvSpPr>
        <p:spPr>
          <a:xfrm>
            <a:off x="5608404" y="2474485"/>
            <a:ext cx="1912842" cy="461665"/>
          </a:xfrm>
          <a:prstGeom prst="rect">
            <a:avLst/>
          </a:prstGeom>
          <a:noFill/>
        </p:spPr>
        <p:txBody>
          <a:bodyPr wrap="square" rtlCol="0">
            <a:spAutoFit/>
          </a:bodyPr>
          <a:lstStyle/>
          <a:p>
            <a:r>
              <a:rPr lang="en-US" sz="2400" b="1" dirty="0">
                <a:latin typeface="Century Gothic" panose="020B0502020202020204" pitchFamily="34" charset="0"/>
              </a:rPr>
              <a:t>Reef shark</a:t>
            </a:r>
          </a:p>
        </p:txBody>
      </p:sp>
      <p:sp>
        <p:nvSpPr>
          <p:cNvPr id="3" name="TextBox 2">
            <a:extLst>
              <a:ext uri="{FF2B5EF4-FFF2-40B4-BE49-F238E27FC236}">
                <a16:creationId xmlns:a16="http://schemas.microsoft.com/office/drawing/2014/main" id="{B278A352-F333-2547-8050-BFF355382208}"/>
              </a:ext>
            </a:extLst>
          </p:cNvPr>
          <p:cNvSpPr txBox="1"/>
          <p:nvPr/>
        </p:nvSpPr>
        <p:spPr>
          <a:xfrm>
            <a:off x="399969" y="1687676"/>
            <a:ext cx="4299637" cy="3693319"/>
          </a:xfrm>
          <a:prstGeom prst="rect">
            <a:avLst/>
          </a:prstGeom>
          <a:noFill/>
        </p:spPr>
        <p:txBody>
          <a:bodyPr wrap="square" rtlCol="0">
            <a:spAutoFit/>
          </a:bodyPr>
          <a:lstStyle/>
          <a:p>
            <a:r>
              <a:rPr lang="en-GB" i="1" dirty="0">
                <a:latin typeface="Century Gothic" panose="020B0502020202020204" pitchFamily="34" charset="0"/>
              </a:rPr>
              <a:t>What terms can be used to describe each species?</a:t>
            </a:r>
          </a:p>
          <a:p>
            <a:endParaRPr lang="en-GB" i="1" dirty="0">
              <a:latin typeface="Century Gothic" panose="020B0502020202020204" pitchFamily="34" charset="0"/>
            </a:endParaRPr>
          </a:p>
          <a:p>
            <a:r>
              <a:rPr lang="en-GB" i="1" dirty="0">
                <a:latin typeface="Century Gothic" panose="020B0502020202020204" pitchFamily="34" charset="0"/>
              </a:rPr>
              <a:t>What does this pyramid show?</a:t>
            </a:r>
          </a:p>
          <a:p>
            <a:endParaRPr lang="en-GB" i="1" dirty="0">
              <a:latin typeface="Century Gothic" panose="020B0502020202020204" pitchFamily="34" charset="0"/>
            </a:endParaRPr>
          </a:p>
          <a:p>
            <a:r>
              <a:rPr lang="en-GB" i="1" dirty="0">
                <a:latin typeface="Century Gothic" panose="020B0502020202020204" pitchFamily="34" charset="0"/>
              </a:rPr>
              <a:t>Can you tell the number of each organism present?</a:t>
            </a:r>
          </a:p>
          <a:p>
            <a:endParaRPr lang="en-GB" i="1" dirty="0">
              <a:latin typeface="Century Gothic" panose="020B0502020202020204" pitchFamily="34" charset="0"/>
            </a:endParaRPr>
          </a:p>
          <a:p>
            <a:r>
              <a:rPr lang="en-GB" i="1" dirty="0">
                <a:latin typeface="Century Gothic" panose="020B0502020202020204" pitchFamily="34" charset="0"/>
              </a:rPr>
              <a:t>What would happen if one of the species was affected by disease?</a:t>
            </a:r>
          </a:p>
          <a:p>
            <a:endParaRPr lang="en-GB" i="1" dirty="0">
              <a:latin typeface="Century Gothic" panose="020B0502020202020204" pitchFamily="34" charset="0"/>
            </a:endParaRPr>
          </a:p>
          <a:p>
            <a:r>
              <a:rPr lang="en-GB" i="1" dirty="0">
                <a:latin typeface="Century Gothic" panose="020B0502020202020204" pitchFamily="34" charset="0"/>
              </a:rPr>
              <a:t>Why does the bar decrease at each level?</a:t>
            </a:r>
          </a:p>
        </p:txBody>
      </p:sp>
      <p:pic>
        <p:nvPicPr>
          <p:cNvPr id="10244" name="Picture 4" descr="upload.wikimedia.org/wikipedia/commons/e/ee/Haa...">
            <a:extLst>
              <a:ext uri="{FF2B5EF4-FFF2-40B4-BE49-F238E27FC236}">
                <a16:creationId xmlns:a16="http://schemas.microsoft.com/office/drawing/2014/main" id="{8FC9B270-B1A5-6F47-AB1B-B339542998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12" t="18989" r="7181" b="7444"/>
          <a:stretch/>
        </p:blipFill>
        <p:spPr bwMode="auto">
          <a:xfrm>
            <a:off x="8801881" y="1456608"/>
            <a:ext cx="2631395" cy="1383252"/>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Atlantic bluefin tuna - Wikipedia">
            <a:extLst>
              <a:ext uri="{FF2B5EF4-FFF2-40B4-BE49-F238E27FC236}">
                <a16:creationId xmlns:a16="http://schemas.microsoft.com/office/drawing/2014/main" id="{CA2F84CE-8437-8145-A2EA-D06C959E30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73" t="17185" r="3373" b="15555"/>
          <a:stretch/>
        </p:blipFill>
        <p:spPr bwMode="auto">
          <a:xfrm>
            <a:off x="9202317" y="3021944"/>
            <a:ext cx="2230959" cy="105116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Paracanthurus - Wikipedia">
            <a:extLst>
              <a:ext uri="{FF2B5EF4-FFF2-40B4-BE49-F238E27FC236}">
                <a16:creationId xmlns:a16="http://schemas.microsoft.com/office/drawing/2014/main" id="{22E3E2D3-E2C6-6440-B281-32375CB666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5" t="23862" r="8933" b="16956"/>
          <a:stretch/>
        </p:blipFill>
        <p:spPr bwMode="auto">
          <a:xfrm>
            <a:off x="9131936" y="4296177"/>
            <a:ext cx="2294049" cy="103433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B33DFE4-F0A9-52E6-8F4D-94D6A93E4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4773" y="5401392"/>
            <a:ext cx="2230959" cy="1484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87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719999"/>
            <a:ext cx="8034428" cy="6439263"/>
          </a:xfrm>
          <a:prstGeom prst="rect">
            <a:avLst/>
          </a:prstGeom>
          <a:noFill/>
        </p:spPr>
        <p:txBody>
          <a:bodyPr wrap="square" lIns="0" tIns="0" rIns="0" bIns="0" rtlCol="0">
            <a:spAutoFit/>
          </a:bodyPr>
          <a:lstStyle/>
          <a:p>
            <a:pPr>
              <a:lnSpc>
                <a:spcPct val="150000"/>
              </a:lnSpc>
            </a:pPr>
            <a:r>
              <a:rPr lang="en-GB" sz="2400" dirty="0">
                <a:latin typeface="Century Gothic" panose="020B0502020202020204" pitchFamily="34" charset="0"/>
              </a:rPr>
              <a:t>Determine if the following statements are true or false:</a:t>
            </a:r>
          </a:p>
          <a:p>
            <a:pPr>
              <a:lnSpc>
                <a:spcPct val="150000"/>
              </a:lnSpc>
            </a:pPr>
            <a:r>
              <a:rPr lang="en-GB" dirty="0">
                <a:latin typeface="Century Gothic" panose="020B0502020202020204" pitchFamily="34" charset="0"/>
              </a:rPr>
              <a:t> </a:t>
            </a: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Producers are found at the top of pyramids of biomass</a:t>
            </a: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Producers are organisms that make their own food using sunlight</a:t>
            </a: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Approximately 10 % of biomass is lost between trophic levels</a:t>
            </a: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A pyramid of biomass is a representation of the number of each. organism present in the food chain</a:t>
            </a:r>
          </a:p>
          <a:p>
            <a:pPr>
              <a:lnSpc>
                <a:spcPct val="150000"/>
              </a:lnSpc>
            </a:pPr>
            <a:endParaRPr lang="en-GB" sz="2400" dirty="0">
              <a:latin typeface="Century Gothic" panose="020B0502020202020204" pitchFamily="34" charset="0"/>
            </a:endParaRPr>
          </a:p>
          <a:p>
            <a:pPr>
              <a:lnSpc>
                <a:spcPct val="150000"/>
              </a:lnSpc>
            </a:pPr>
            <a:endParaRPr lang="en-GB" sz="2400" dirty="0">
              <a:latin typeface="Century Gothic" panose="020B0502020202020204" pitchFamily="34" charset="0"/>
            </a:endParaRP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dirty="0">
                <a:latin typeface="Century Gothic" panose="020B0502020202020204" pitchFamily="34" charset="0"/>
              </a:rPr>
              <a:t>Quick Quiz</a:t>
            </a:r>
            <a:r>
              <a:rPr lang="en-GB" b="0" dirty="0">
                <a:latin typeface="Century Gothic" panose="020B0502020202020204" pitchFamily="34" charset="0"/>
              </a:rPr>
              <a:t>  </a:t>
            </a:r>
            <a:endParaRPr lang="en-GB" dirty="0">
              <a:latin typeface="Century Gothic" panose="020B0502020202020204" pitchFamily="34" charset="0"/>
            </a:endParaRPr>
          </a:p>
        </p:txBody>
      </p:sp>
      <p:sp>
        <p:nvSpPr>
          <p:cNvPr id="25" name="Rectangle 24">
            <a:extLst>
              <a:ext uri="{FF2B5EF4-FFF2-40B4-BE49-F238E27FC236}">
                <a16:creationId xmlns:a16="http://schemas.microsoft.com/office/drawing/2014/main" id="{18FD7778-9A86-F94F-B8D3-11C22E1AB51B}"/>
              </a:ext>
            </a:extLst>
          </p:cNvPr>
          <p:cNvSpPr/>
          <p:nvPr/>
        </p:nvSpPr>
        <p:spPr>
          <a:xfrm>
            <a:off x="2423804" y="2093177"/>
            <a:ext cx="143699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a:t>
            </a:r>
          </a:p>
        </p:txBody>
      </p:sp>
      <p:sp>
        <p:nvSpPr>
          <p:cNvPr id="4" name="Rectangle 3">
            <a:extLst>
              <a:ext uri="{FF2B5EF4-FFF2-40B4-BE49-F238E27FC236}">
                <a16:creationId xmlns:a16="http://schemas.microsoft.com/office/drawing/2014/main" id="{86E28C87-E749-2E4A-B2EF-C74A9E045414}"/>
              </a:ext>
            </a:extLst>
          </p:cNvPr>
          <p:cNvSpPr/>
          <p:nvPr/>
        </p:nvSpPr>
        <p:spPr>
          <a:xfrm>
            <a:off x="5974813" y="3244334"/>
            <a:ext cx="248786" cy="369332"/>
          </a:xfrm>
          <a:prstGeom prst="rect">
            <a:avLst/>
          </a:prstGeom>
        </p:spPr>
        <p:txBody>
          <a:bodyPr wrap="none">
            <a:spAutoFit/>
          </a:bodyPr>
          <a:lstStyle/>
          <a:p>
            <a:r>
              <a:rPr lang="en-GB" dirty="0">
                <a:solidFill>
                  <a:srgbClr val="000000"/>
                </a:solidFill>
                <a:latin typeface="Century Gothic" panose="020B0502020202020204" pitchFamily="34" charset="0"/>
              </a:rPr>
              <a:t> </a:t>
            </a:r>
            <a:endParaRPr lang="en-GB" dirty="0">
              <a:latin typeface="Century Gothic" panose="020B0502020202020204" pitchFamily="34" charset="0"/>
            </a:endParaRPr>
          </a:p>
        </p:txBody>
      </p:sp>
      <p:sp>
        <p:nvSpPr>
          <p:cNvPr id="26" name="Google Shape;151;p4">
            <a:extLst>
              <a:ext uri="{FF2B5EF4-FFF2-40B4-BE49-F238E27FC236}">
                <a16:creationId xmlns:a16="http://schemas.microsoft.com/office/drawing/2014/main" id="{014B4A62-ED3A-2147-B201-77ED9437D573}"/>
              </a:ext>
            </a:extLst>
          </p:cNvPr>
          <p:cNvSpPr txBox="1"/>
          <p:nvPr/>
        </p:nvSpPr>
        <p:spPr>
          <a:xfrm>
            <a:off x="8828951" y="1554557"/>
            <a:ext cx="2939143" cy="461624"/>
          </a:xfrm>
          <a:prstGeom prst="rect">
            <a:avLst/>
          </a:prstGeom>
          <a:noFill/>
          <a:ln>
            <a:noFill/>
          </a:ln>
        </p:spPr>
        <p:txBody>
          <a:bodyPr spcFirstLastPara="1" wrap="square" lIns="91425" tIns="45700" rIns="91425" bIns="45700" anchor="t"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GB" sz="2400" dirty="0">
                <a:solidFill>
                  <a:schemeClr val="dk1"/>
                </a:solidFill>
                <a:latin typeface="Century Gothic" panose="020B0502020202020204" pitchFamily="34" charset="0"/>
                <a:ea typeface="Century Gothic"/>
                <a:cs typeface="Century Gothic"/>
                <a:sym typeface="Century Gothic"/>
              </a:rPr>
              <a:t>True      False</a:t>
            </a:r>
            <a:endParaRPr sz="2400" dirty="0">
              <a:solidFill>
                <a:schemeClr val="dk1"/>
              </a:solidFill>
              <a:latin typeface="Century Gothic" panose="020B0502020202020204" pitchFamily="34" charset="0"/>
              <a:ea typeface="Century Gothic"/>
              <a:cs typeface="Century Gothic"/>
              <a:sym typeface="Century Gothic"/>
            </a:endParaRPr>
          </a:p>
        </p:txBody>
      </p:sp>
      <p:grpSp>
        <p:nvGrpSpPr>
          <p:cNvPr id="27" name="Group 26">
            <a:extLst>
              <a:ext uri="{FF2B5EF4-FFF2-40B4-BE49-F238E27FC236}">
                <a16:creationId xmlns:a16="http://schemas.microsoft.com/office/drawing/2014/main" id="{8CF5CD4B-E45D-4C4C-A601-B8E342B9D196}"/>
              </a:ext>
            </a:extLst>
          </p:cNvPr>
          <p:cNvGrpSpPr/>
          <p:nvPr/>
        </p:nvGrpSpPr>
        <p:grpSpPr>
          <a:xfrm>
            <a:off x="9024197" y="167128"/>
            <a:ext cx="2390326" cy="1451113"/>
            <a:chOff x="4900837" y="2481798"/>
            <a:chExt cx="2390326" cy="1451113"/>
          </a:xfrm>
        </p:grpSpPr>
        <p:pic>
          <p:nvPicPr>
            <p:cNvPr id="28" name="Google Shape;149;p4">
              <a:extLst>
                <a:ext uri="{FF2B5EF4-FFF2-40B4-BE49-F238E27FC236}">
                  <a16:creationId xmlns:a16="http://schemas.microsoft.com/office/drawing/2014/main" id="{90AB920A-13FF-0C4B-9A8B-AD4A0EEE3C91}"/>
                </a:ext>
              </a:extLst>
            </p:cNvPr>
            <p:cNvPicPr preferRelativeResize="0"/>
            <p:nvPr/>
          </p:nvPicPr>
          <p:blipFill rotWithShape="1">
            <a:blip r:embed="rId3">
              <a:alphaModFix/>
            </a:blip>
            <a:srcRect/>
            <a:stretch/>
          </p:blipFill>
          <p:spPr>
            <a:xfrm>
              <a:off x="4900837" y="2481798"/>
              <a:ext cx="1120928" cy="1451113"/>
            </a:xfrm>
            <a:prstGeom prst="rect">
              <a:avLst/>
            </a:prstGeom>
            <a:noFill/>
            <a:ln>
              <a:noFill/>
            </a:ln>
          </p:spPr>
        </p:pic>
        <p:pic>
          <p:nvPicPr>
            <p:cNvPr id="29" name="Google Shape;150;p4">
              <a:extLst>
                <a:ext uri="{FF2B5EF4-FFF2-40B4-BE49-F238E27FC236}">
                  <a16:creationId xmlns:a16="http://schemas.microsoft.com/office/drawing/2014/main" id="{D281717C-E988-764C-B54E-893F4E46E124}"/>
                </a:ext>
              </a:extLst>
            </p:cNvPr>
            <p:cNvPicPr preferRelativeResize="0"/>
            <p:nvPr/>
          </p:nvPicPr>
          <p:blipFill rotWithShape="1">
            <a:blip r:embed="rId4">
              <a:alphaModFix/>
            </a:blip>
            <a:srcRect/>
            <a:stretch/>
          </p:blipFill>
          <p:spPr>
            <a:xfrm rot="10800000">
              <a:off x="6175163" y="2484988"/>
              <a:ext cx="1116000" cy="1444733"/>
            </a:xfrm>
            <a:prstGeom prst="rect">
              <a:avLst/>
            </a:prstGeom>
            <a:noFill/>
            <a:ln>
              <a:noFill/>
            </a:ln>
          </p:spPr>
        </p:pic>
      </p:grpSp>
      <p:sp>
        <p:nvSpPr>
          <p:cNvPr id="30" name="Rectangle 29">
            <a:extLst>
              <a:ext uri="{FF2B5EF4-FFF2-40B4-BE49-F238E27FC236}">
                <a16:creationId xmlns:a16="http://schemas.microsoft.com/office/drawing/2014/main" id="{304A2078-C68E-4149-9B4E-E5F39AEB6089}"/>
              </a:ext>
            </a:extLst>
          </p:cNvPr>
          <p:cNvSpPr/>
          <p:nvPr/>
        </p:nvSpPr>
        <p:spPr>
          <a:xfrm>
            <a:off x="3142302" y="3144262"/>
            <a:ext cx="143699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True</a:t>
            </a:r>
          </a:p>
        </p:txBody>
      </p:sp>
      <p:sp>
        <p:nvSpPr>
          <p:cNvPr id="31" name="Rectangle 30">
            <a:extLst>
              <a:ext uri="{FF2B5EF4-FFF2-40B4-BE49-F238E27FC236}">
                <a16:creationId xmlns:a16="http://schemas.microsoft.com/office/drawing/2014/main" id="{5DF9C1C3-81A8-304E-8EFB-5CD210A7BE4F}"/>
              </a:ext>
            </a:extLst>
          </p:cNvPr>
          <p:cNvSpPr/>
          <p:nvPr/>
        </p:nvSpPr>
        <p:spPr>
          <a:xfrm>
            <a:off x="3142302" y="4334014"/>
            <a:ext cx="143699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a:t>
            </a:r>
          </a:p>
        </p:txBody>
      </p:sp>
      <p:sp>
        <p:nvSpPr>
          <p:cNvPr id="32" name="Rectangle 31">
            <a:extLst>
              <a:ext uri="{FF2B5EF4-FFF2-40B4-BE49-F238E27FC236}">
                <a16:creationId xmlns:a16="http://schemas.microsoft.com/office/drawing/2014/main" id="{1CC6E15F-2816-114D-A46D-715BDF58A1D6}"/>
              </a:ext>
            </a:extLst>
          </p:cNvPr>
          <p:cNvSpPr/>
          <p:nvPr/>
        </p:nvSpPr>
        <p:spPr>
          <a:xfrm>
            <a:off x="2088524" y="5756262"/>
            <a:ext cx="143699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P spid="3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1026791"/>
            <a:ext cx="10716472" cy="1107996"/>
          </a:xfrm>
          <a:prstGeom prst="rect">
            <a:avLst/>
          </a:prstGeom>
          <a:solidFill>
            <a:schemeClr val="accent1">
              <a:lumMod val="40000"/>
              <a:lumOff val="60000"/>
            </a:schemeClr>
          </a:solidFill>
        </p:spPr>
        <p:txBody>
          <a:bodyPr wrap="square" lIns="0" tIns="0" rIns="0" bIns="0" rtlCol="0">
            <a:spAutoFit/>
          </a:bodyPr>
          <a:lstStyle/>
          <a:p>
            <a:r>
              <a:rPr lang="en-GB" sz="2400" dirty="0">
                <a:latin typeface="Century Gothic" panose="020B0502020202020204" pitchFamily="34" charset="0"/>
              </a:rPr>
              <a:t>The </a:t>
            </a:r>
            <a:r>
              <a:rPr lang="en-GB" sz="2400" b="1" dirty="0">
                <a:latin typeface="Century Gothic" panose="020B0502020202020204" pitchFamily="34" charset="0"/>
              </a:rPr>
              <a:t>efficiency of biomass transfers </a:t>
            </a:r>
            <a:r>
              <a:rPr lang="en-GB" sz="2400" dirty="0">
                <a:latin typeface="Century Gothic" panose="020B0502020202020204" pitchFamily="34" charset="0"/>
              </a:rPr>
              <a:t>is a measure of how much biomass has been transferred from one trophic level to another (and how much has therefore been wasted)</a:t>
            </a: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Efficiency of Biomass Transfers</a:t>
            </a:r>
          </a:p>
        </p:txBody>
      </p:sp>
      <p:sp>
        <p:nvSpPr>
          <p:cNvPr id="8" name="TextBox 7">
            <a:extLst>
              <a:ext uri="{FF2B5EF4-FFF2-40B4-BE49-F238E27FC236}">
                <a16:creationId xmlns:a16="http://schemas.microsoft.com/office/drawing/2014/main" id="{4A5CEB79-7467-9143-9E7B-E3346BF9900C}"/>
              </a:ext>
            </a:extLst>
          </p:cNvPr>
          <p:cNvSpPr txBox="1"/>
          <p:nvPr/>
        </p:nvSpPr>
        <p:spPr>
          <a:xfrm>
            <a:off x="491764" y="3013501"/>
            <a:ext cx="10716471" cy="830997"/>
          </a:xfrm>
          <a:prstGeom prst="rect">
            <a:avLst/>
          </a:prstGeom>
          <a:solidFill>
            <a:schemeClr val="bg1"/>
          </a:solidFill>
        </p:spPr>
        <p:txBody>
          <a:bodyPr wrap="square" rtlCol="0">
            <a:spAutoFit/>
          </a:bodyPr>
          <a:lstStyle/>
          <a:p>
            <a:r>
              <a:rPr lang="en-US" sz="2400" b="1" dirty="0">
                <a:latin typeface="Century Gothic" panose="020B0502020202020204" pitchFamily="34" charset="0"/>
              </a:rPr>
              <a:t>Percentage efficiency transfer = </a:t>
            </a:r>
            <a:r>
              <a:rPr lang="en-US" sz="2400" b="1" u="sng" dirty="0">
                <a:latin typeface="Century Gothic" panose="020B0502020202020204" pitchFamily="34" charset="0"/>
              </a:rPr>
              <a:t>biomass in higher trophic level </a:t>
            </a:r>
            <a:r>
              <a:rPr lang="en-US" sz="2400" b="1" dirty="0">
                <a:latin typeface="Century Gothic" panose="020B0502020202020204" pitchFamily="34" charset="0"/>
              </a:rPr>
              <a:t>   x 100 </a:t>
            </a:r>
          </a:p>
          <a:p>
            <a:r>
              <a:rPr lang="en-US" sz="2400" b="1" dirty="0">
                <a:latin typeface="Century Gothic" panose="020B0502020202020204" pitchFamily="34" charset="0"/>
              </a:rPr>
              <a:t>                                                        biomass in lower trophic level</a:t>
            </a:r>
          </a:p>
        </p:txBody>
      </p:sp>
      <p:cxnSp>
        <p:nvCxnSpPr>
          <p:cNvPr id="16" name="Straight Connector 15">
            <a:extLst>
              <a:ext uri="{FF2B5EF4-FFF2-40B4-BE49-F238E27FC236}">
                <a16:creationId xmlns:a16="http://schemas.microsoft.com/office/drawing/2014/main" id="{1E59EC37-E30E-403F-856B-147384C4D26A}"/>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D2556AC-8391-484F-9518-D7A05BAC3E44}"/>
              </a:ext>
            </a:extLst>
          </p:cNvPr>
          <p:cNvSpPr/>
          <p:nvPr/>
        </p:nvSpPr>
        <p:spPr>
          <a:xfrm>
            <a:off x="3362684" y="5488642"/>
            <a:ext cx="5057597"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Grass </a:t>
            </a:r>
          </a:p>
        </p:txBody>
      </p:sp>
      <p:sp>
        <p:nvSpPr>
          <p:cNvPr id="18" name="Rectangle 17">
            <a:extLst>
              <a:ext uri="{FF2B5EF4-FFF2-40B4-BE49-F238E27FC236}">
                <a16:creationId xmlns:a16="http://schemas.microsoft.com/office/drawing/2014/main" id="{9225AE3A-4E6A-4426-8A06-27FDE2E63BC9}"/>
              </a:ext>
            </a:extLst>
          </p:cNvPr>
          <p:cNvSpPr/>
          <p:nvPr/>
        </p:nvSpPr>
        <p:spPr>
          <a:xfrm>
            <a:off x="5293752" y="4839285"/>
            <a:ext cx="1110907"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Zebra </a:t>
            </a:r>
          </a:p>
        </p:txBody>
      </p:sp>
      <p:sp>
        <p:nvSpPr>
          <p:cNvPr id="19" name="Rectangle 18">
            <a:extLst>
              <a:ext uri="{FF2B5EF4-FFF2-40B4-BE49-F238E27FC236}">
                <a16:creationId xmlns:a16="http://schemas.microsoft.com/office/drawing/2014/main" id="{A9571E71-ECD9-4F04-A098-32438339584C}"/>
              </a:ext>
            </a:extLst>
          </p:cNvPr>
          <p:cNvSpPr/>
          <p:nvPr/>
        </p:nvSpPr>
        <p:spPr>
          <a:xfrm>
            <a:off x="5750952" y="4176235"/>
            <a:ext cx="57361"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 </a:t>
            </a:r>
          </a:p>
        </p:txBody>
      </p:sp>
      <p:sp>
        <p:nvSpPr>
          <p:cNvPr id="20" name="TextBox 19">
            <a:extLst>
              <a:ext uri="{FF2B5EF4-FFF2-40B4-BE49-F238E27FC236}">
                <a16:creationId xmlns:a16="http://schemas.microsoft.com/office/drawing/2014/main" id="{0B669927-70B7-489A-B7FF-B134E9AA9E48}"/>
              </a:ext>
            </a:extLst>
          </p:cNvPr>
          <p:cNvSpPr txBox="1"/>
          <p:nvPr/>
        </p:nvSpPr>
        <p:spPr>
          <a:xfrm>
            <a:off x="5861323" y="4268473"/>
            <a:ext cx="901148" cy="369332"/>
          </a:xfrm>
          <a:prstGeom prst="rect">
            <a:avLst/>
          </a:prstGeom>
          <a:noFill/>
        </p:spPr>
        <p:txBody>
          <a:bodyPr wrap="square" rtlCol="0">
            <a:spAutoFit/>
          </a:bodyPr>
          <a:lstStyle/>
          <a:p>
            <a:r>
              <a:rPr lang="en-US" b="1" dirty="0">
                <a:latin typeface="Century Gothic" panose="020B0502020202020204" pitchFamily="34" charset="0"/>
              </a:rPr>
              <a:t>Lion</a:t>
            </a:r>
          </a:p>
        </p:txBody>
      </p:sp>
    </p:spTree>
    <p:extLst>
      <p:ext uri="{BB962C8B-B14F-4D97-AF65-F5344CB8AC3E}">
        <p14:creationId xmlns:p14="http://schemas.microsoft.com/office/powerpoint/2010/main" val="390282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7" grpId="0" animBg="1"/>
      <p:bldP spid="18" grpId="0" animBg="1"/>
      <p:bldP spid="19" grpId="0" animBg="1"/>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Efficiency of Biomass Transfers</a:t>
            </a:r>
          </a:p>
        </p:txBody>
      </p:sp>
      <p:sp>
        <p:nvSpPr>
          <p:cNvPr id="10" name="Rectangle 9">
            <a:extLst>
              <a:ext uri="{FF2B5EF4-FFF2-40B4-BE49-F238E27FC236}">
                <a16:creationId xmlns:a16="http://schemas.microsoft.com/office/drawing/2014/main" id="{C7464069-A26E-7F45-86DD-EBB5AC0278C2}"/>
              </a:ext>
            </a:extLst>
          </p:cNvPr>
          <p:cNvSpPr/>
          <p:nvPr/>
        </p:nvSpPr>
        <p:spPr>
          <a:xfrm>
            <a:off x="6198874" y="5970711"/>
            <a:ext cx="5057597"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Grass </a:t>
            </a:r>
          </a:p>
        </p:txBody>
      </p:sp>
      <p:sp>
        <p:nvSpPr>
          <p:cNvPr id="11" name="Rectangle 10">
            <a:extLst>
              <a:ext uri="{FF2B5EF4-FFF2-40B4-BE49-F238E27FC236}">
                <a16:creationId xmlns:a16="http://schemas.microsoft.com/office/drawing/2014/main" id="{6304AA69-D451-B44A-A5CE-822216C522C6}"/>
              </a:ext>
            </a:extLst>
          </p:cNvPr>
          <p:cNvSpPr/>
          <p:nvPr/>
        </p:nvSpPr>
        <p:spPr>
          <a:xfrm>
            <a:off x="8129942" y="5321354"/>
            <a:ext cx="1110907"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Zebra </a:t>
            </a:r>
          </a:p>
        </p:txBody>
      </p:sp>
      <p:sp>
        <p:nvSpPr>
          <p:cNvPr id="12" name="Rectangle 11">
            <a:extLst>
              <a:ext uri="{FF2B5EF4-FFF2-40B4-BE49-F238E27FC236}">
                <a16:creationId xmlns:a16="http://schemas.microsoft.com/office/drawing/2014/main" id="{CC33E644-D2B2-9544-B45A-F72ADEAB13C1}"/>
              </a:ext>
            </a:extLst>
          </p:cNvPr>
          <p:cNvSpPr/>
          <p:nvPr/>
        </p:nvSpPr>
        <p:spPr>
          <a:xfrm>
            <a:off x="8587142" y="4658304"/>
            <a:ext cx="57361"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 </a:t>
            </a:r>
          </a:p>
        </p:txBody>
      </p:sp>
      <p:sp>
        <p:nvSpPr>
          <p:cNvPr id="13" name="TextBox 12">
            <a:extLst>
              <a:ext uri="{FF2B5EF4-FFF2-40B4-BE49-F238E27FC236}">
                <a16:creationId xmlns:a16="http://schemas.microsoft.com/office/drawing/2014/main" id="{5EFA15B1-E638-A84C-A5C5-12890E93EF22}"/>
              </a:ext>
            </a:extLst>
          </p:cNvPr>
          <p:cNvSpPr txBox="1"/>
          <p:nvPr/>
        </p:nvSpPr>
        <p:spPr>
          <a:xfrm>
            <a:off x="8697513" y="4750542"/>
            <a:ext cx="901148" cy="369332"/>
          </a:xfrm>
          <a:prstGeom prst="rect">
            <a:avLst/>
          </a:prstGeom>
          <a:noFill/>
        </p:spPr>
        <p:txBody>
          <a:bodyPr wrap="square" rtlCol="0">
            <a:spAutoFit/>
          </a:bodyPr>
          <a:lstStyle/>
          <a:p>
            <a:r>
              <a:rPr lang="en-US" b="1" dirty="0">
                <a:latin typeface="Century Gothic" panose="020B0502020202020204" pitchFamily="34" charset="0"/>
              </a:rPr>
              <a:t>Lion</a:t>
            </a:r>
          </a:p>
        </p:txBody>
      </p:sp>
      <p:sp>
        <p:nvSpPr>
          <p:cNvPr id="8" name="TextBox 7">
            <a:extLst>
              <a:ext uri="{FF2B5EF4-FFF2-40B4-BE49-F238E27FC236}">
                <a16:creationId xmlns:a16="http://schemas.microsoft.com/office/drawing/2014/main" id="{4A5CEB79-7467-9143-9E7B-E3346BF9900C}"/>
              </a:ext>
            </a:extLst>
          </p:cNvPr>
          <p:cNvSpPr txBox="1"/>
          <p:nvPr/>
        </p:nvSpPr>
        <p:spPr>
          <a:xfrm>
            <a:off x="533847" y="948745"/>
            <a:ext cx="10716471" cy="830997"/>
          </a:xfrm>
          <a:prstGeom prst="rect">
            <a:avLst/>
          </a:prstGeom>
          <a:solidFill>
            <a:schemeClr val="bg1"/>
          </a:solidFill>
        </p:spPr>
        <p:txBody>
          <a:bodyPr wrap="square" rtlCol="0">
            <a:spAutoFit/>
          </a:bodyPr>
          <a:lstStyle/>
          <a:p>
            <a:r>
              <a:rPr lang="en-US" sz="2400" b="1" dirty="0">
                <a:latin typeface="Century Gothic" panose="020B0502020202020204" pitchFamily="34" charset="0"/>
              </a:rPr>
              <a:t>Percentage efficiency transfer = </a:t>
            </a:r>
            <a:r>
              <a:rPr lang="en-US" sz="2400" b="1" u="sng" dirty="0">
                <a:latin typeface="Century Gothic" panose="020B0502020202020204" pitchFamily="34" charset="0"/>
              </a:rPr>
              <a:t>biomass in higher trophic level </a:t>
            </a:r>
            <a:r>
              <a:rPr lang="en-US" sz="2400" b="1" dirty="0">
                <a:latin typeface="Century Gothic" panose="020B0502020202020204" pitchFamily="34" charset="0"/>
              </a:rPr>
              <a:t>   x 100 </a:t>
            </a:r>
          </a:p>
          <a:p>
            <a:r>
              <a:rPr lang="en-US" sz="2400" b="1" dirty="0">
                <a:latin typeface="Century Gothic" panose="020B0502020202020204" pitchFamily="34" charset="0"/>
              </a:rPr>
              <a:t>                                                        biomass in lower trophic level</a:t>
            </a:r>
          </a:p>
        </p:txBody>
      </p:sp>
      <p:sp>
        <p:nvSpPr>
          <p:cNvPr id="9" name="TextBox 8">
            <a:extLst>
              <a:ext uri="{FF2B5EF4-FFF2-40B4-BE49-F238E27FC236}">
                <a16:creationId xmlns:a16="http://schemas.microsoft.com/office/drawing/2014/main" id="{CFAA4F40-9F14-6346-8CE8-E6EA677E5E5F}"/>
              </a:ext>
            </a:extLst>
          </p:cNvPr>
          <p:cNvSpPr txBox="1"/>
          <p:nvPr/>
        </p:nvSpPr>
        <p:spPr>
          <a:xfrm>
            <a:off x="390953" y="2099034"/>
            <a:ext cx="10769047" cy="1138773"/>
          </a:xfrm>
          <a:prstGeom prst="rect">
            <a:avLst/>
          </a:prstGeom>
          <a:noFill/>
        </p:spPr>
        <p:txBody>
          <a:bodyPr wrap="square" rtlCol="0">
            <a:spAutoFit/>
          </a:bodyPr>
          <a:lstStyle/>
          <a:p>
            <a:r>
              <a:rPr lang="en-US" sz="2400" dirty="0">
                <a:latin typeface="Century Gothic" panose="020B0502020202020204" pitchFamily="34" charset="0"/>
              </a:rPr>
              <a:t>Example: Calculate the percentage efficiency transfer between zebra and lion. </a:t>
            </a:r>
          </a:p>
          <a:p>
            <a:endParaRPr lang="en-US" sz="2000" dirty="0">
              <a:latin typeface="Century Gothic" panose="020B0502020202020204" pitchFamily="34" charset="0"/>
            </a:endParaRPr>
          </a:p>
        </p:txBody>
      </p:sp>
      <p:sp>
        <p:nvSpPr>
          <p:cNvPr id="14" name="TextBox 13">
            <a:extLst>
              <a:ext uri="{FF2B5EF4-FFF2-40B4-BE49-F238E27FC236}">
                <a16:creationId xmlns:a16="http://schemas.microsoft.com/office/drawing/2014/main" id="{F4BFDC9F-A11C-5B48-AE99-AE147061D24B}"/>
              </a:ext>
            </a:extLst>
          </p:cNvPr>
          <p:cNvSpPr txBox="1"/>
          <p:nvPr/>
        </p:nvSpPr>
        <p:spPr>
          <a:xfrm>
            <a:off x="400303" y="3534919"/>
            <a:ext cx="7346669" cy="2246769"/>
          </a:xfrm>
          <a:prstGeom prst="rect">
            <a:avLst/>
          </a:prstGeom>
          <a:solidFill>
            <a:schemeClr val="accent6">
              <a:lumMod val="20000"/>
              <a:lumOff val="80000"/>
            </a:schemeClr>
          </a:solidFill>
        </p:spPr>
        <p:txBody>
          <a:bodyPr wrap="square" rtlCol="0">
            <a:spAutoFit/>
          </a:bodyPr>
          <a:lstStyle/>
          <a:p>
            <a:r>
              <a:rPr lang="en-US" sz="2000" b="1" dirty="0">
                <a:latin typeface="Century Gothic" panose="020B0502020202020204" pitchFamily="34" charset="0"/>
              </a:rPr>
              <a:t>Percentage</a:t>
            </a:r>
            <a:r>
              <a:rPr lang="en-US" sz="2000" dirty="0">
                <a:latin typeface="Century Gothic" panose="020B0502020202020204" pitchFamily="34" charset="0"/>
              </a:rPr>
              <a:t> = </a:t>
            </a:r>
            <a:r>
              <a:rPr lang="en-US" sz="2000" u="sng" dirty="0">
                <a:latin typeface="Century Gothic" panose="020B0502020202020204" pitchFamily="34" charset="0"/>
              </a:rPr>
              <a:t>biomass in higher trophic level (lion)</a:t>
            </a:r>
            <a:r>
              <a:rPr lang="en-US" sz="2000" dirty="0">
                <a:latin typeface="Century Gothic" panose="020B0502020202020204" pitchFamily="34" charset="0"/>
              </a:rPr>
              <a:t>    x 100</a:t>
            </a:r>
          </a:p>
          <a:p>
            <a:r>
              <a:rPr lang="en-US" sz="2000" b="1" dirty="0">
                <a:latin typeface="Century Gothic" panose="020B0502020202020204" pitchFamily="34" charset="0"/>
              </a:rPr>
              <a:t>Efficiency </a:t>
            </a:r>
            <a:r>
              <a:rPr lang="en-US" sz="2000" dirty="0">
                <a:latin typeface="Century Gothic" panose="020B0502020202020204" pitchFamily="34" charset="0"/>
              </a:rPr>
              <a:t>       biomass in lower trophic level (zebra)</a:t>
            </a:r>
          </a:p>
          <a:p>
            <a:r>
              <a:rPr lang="en-US" sz="2000" b="1" dirty="0">
                <a:latin typeface="Century Gothic" panose="020B0502020202020204" pitchFamily="34" charset="0"/>
              </a:rPr>
              <a:t> Transfer                                      </a:t>
            </a:r>
          </a:p>
          <a:p>
            <a:r>
              <a:rPr lang="en-US" sz="2000" dirty="0">
                <a:latin typeface="Century Gothic" panose="020B0502020202020204" pitchFamily="34" charset="0"/>
              </a:rPr>
              <a:t>				= </a:t>
            </a:r>
            <a:r>
              <a:rPr lang="en-US" sz="2000" u="sng" dirty="0">
                <a:latin typeface="Century Gothic" panose="020B0502020202020204" pitchFamily="34" charset="0"/>
              </a:rPr>
              <a:t>600  </a:t>
            </a:r>
            <a:r>
              <a:rPr lang="en-US" sz="2000" dirty="0">
                <a:latin typeface="Century Gothic" panose="020B0502020202020204" pitchFamily="34" charset="0"/>
              </a:rPr>
              <a:t>    x 100</a:t>
            </a:r>
          </a:p>
          <a:p>
            <a:r>
              <a:rPr lang="en-US" sz="2000" dirty="0">
                <a:latin typeface="Century Gothic" panose="020B0502020202020204" pitchFamily="34" charset="0"/>
              </a:rPr>
              <a:t>                                                      5000 </a:t>
            </a:r>
          </a:p>
          <a:p>
            <a:endParaRPr lang="en-US" sz="2000" dirty="0">
              <a:latin typeface="Century Gothic" panose="020B0502020202020204" pitchFamily="34" charset="0"/>
            </a:endParaRPr>
          </a:p>
          <a:p>
            <a:r>
              <a:rPr lang="en-US" sz="2000" b="1" dirty="0">
                <a:latin typeface="Century Gothic" panose="020B0502020202020204" pitchFamily="34" charset="0"/>
              </a:rPr>
              <a:t>                                                    =  12 %</a:t>
            </a:r>
          </a:p>
        </p:txBody>
      </p:sp>
      <p:sp>
        <p:nvSpPr>
          <p:cNvPr id="15" name="TextBox 14">
            <a:extLst>
              <a:ext uri="{FF2B5EF4-FFF2-40B4-BE49-F238E27FC236}">
                <a16:creationId xmlns:a16="http://schemas.microsoft.com/office/drawing/2014/main" id="{379E8846-0907-E348-BB2C-8471AB93D0BA}"/>
              </a:ext>
            </a:extLst>
          </p:cNvPr>
          <p:cNvSpPr txBox="1"/>
          <p:nvPr/>
        </p:nvSpPr>
        <p:spPr>
          <a:xfrm>
            <a:off x="2510738" y="2851390"/>
            <a:ext cx="7904111" cy="400110"/>
          </a:xfrm>
          <a:prstGeom prst="rect">
            <a:avLst/>
          </a:prstGeom>
          <a:noFill/>
        </p:spPr>
        <p:txBody>
          <a:bodyPr wrap="square" rtlCol="0">
            <a:spAutoFit/>
          </a:bodyPr>
          <a:lstStyle/>
          <a:p>
            <a:r>
              <a:rPr lang="en-US" sz="2000" dirty="0">
                <a:latin typeface="Century Gothic" panose="020B0502020202020204" pitchFamily="34" charset="0"/>
              </a:rPr>
              <a:t>Biomass of Zebra =  5000 kg		 Biomass of Lion = 600 kg </a:t>
            </a:r>
          </a:p>
        </p:txBody>
      </p:sp>
      <p:cxnSp>
        <p:nvCxnSpPr>
          <p:cNvPr id="16" name="Straight Connector 15">
            <a:extLst>
              <a:ext uri="{FF2B5EF4-FFF2-40B4-BE49-F238E27FC236}">
                <a16:creationId xmlns:a16="http://schemas.microsoft.com/office/drawing/2014/main" id="{1E59EC37-E30E-403F-856B-147384C4D26A}"/>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88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p:bldP spid="9" grpId="0"/>
      <p:bldP spid="14" grpId="0" animBg="1"/>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416320"/>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biomass</a:t>
            </a:r>
          </a:p>
          <a:p>
            <a:pPr marL="457200" indent="-457200">
              <a:buAutoNum type="arabicPeriod"/>
            </a:pPr>
            <a:r>
              <a:rPr lang="en-GB" sz="2400" dirty="0">
                <a:latin typeface="Century Gothic" panose="020B0502020202020204" pitchFamily="34" charset="0"/>
              </a:rPr>
              <a:t>What is a pyramid of biomass?</a:t>
            </a:r>
          </a:p>
          <a:p>
            <a:pPr marL="457200" indent="-457200">
              <a:buAutoNum type="arabicPeriod"/>
            </a:pPr>
            <a:r>
              <a:rPr lang="en-GB" sz="2400" dirty="0">
                <a:latin typeface="Century Gothic" panose="020B0502020202020204" pitchFamily="34" charset="0"/>
              </a:rPr>
              <a:t>State what happens to the biomass between each trophic level.</a:t>
            </a:r>
          </a:p>
          <a:p>
            <a:pPr marL="457200" indent="-457200">
              <a:buAutoNum type="arabicPeriod"/>
            </a:pPr>
            <a:r>
              <a:rPr lang="en-GB" sz="2400" dirty="0">
                <a:latin typeface="Century Gothic" panose="020B0502020202020204" pitchFamily="34" charset="0"/>
              </a:rPr>
              <a:t>Approximately how much biomass is transferred between each </a:t>
            </a:r>
            <a:r>
              <a:rPr lang="en-GB" sz="2400" dirty="0" err="1">
                <a:latin typeface="Century Gothic" panose="020B0502020202020204" pitchFamily="34" charset="0"/>
              </a:rPr>
              <a:t>tophic</a:t>
            </a:r>
            <a:r>
              <a:rPr lang="en-GB" sz="2400" dirty="0">
                <a:latin typeface="Century Gothic" panose="020B0502020202020204" pitchFamily="34" charset="0"/>
              </a:rPr>
              <a:t> level?</a:t>
            </a:r>
          </a:p>
          <a:p>
            <a:pPr marL="457200" indent="-457200">
              <a:buAutoNum type="arabicPeriod"/>
            </a:pPr>
            <a:r>
              <a:rPr lang="en-GB" sz="2400" dirty="0">
                <a:latin typeface="Century Gothic" panose="020B0502020202020204" pitchFamily="34" charset="0"/>
              </a:rPr>
              <a:t>Give one reason as to why this happens</a:t>
            </a:r>
          </a:p>
          <a:p>
            <a:pPr marL="457200" indent="-457200">
              <a:buAutoNum type="arabicPeriod"/>
            </a:pPr>
            <a:r>
              <a:rPr lang="en-GB" sz="2400" dirty="0">
                <a:latin typeface="Century Gothic" panose="020B0502020202020204" pitchFamily="34" charset="0"/>
              </a:rPr>
              <a:t>What is a producer?</a:t>
            </a:r>
          </a:p>
          <a:p>
            <a:pPr marL="457200" indent="-457200">
              <a:buAutoNum type="arabicPeriod"/>
            </a:pPr>
            <a:r>
              <a:rPr lang="en-GB" sz="2400" dirty="0">
                <a:latin typeface="Century Gothic" panose="020B0502020202020204" pitchFamily="34" charset="0"/>
              </a:rPr>
              <a:t>State where producers are always found in a pyramid of biomass</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308112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88772" y="917644"/>
            <a:ext cx="10636428" cy="4154984"/>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Biomass is a measure of the total quantity of organic (living or recently dead) material </a:t>
            </a:r>
          </a:p>
          <a:p>
            <a:pPr marL="457200" indent="-457200">
              <a:buFontTx/>
              <a:buAutoNum type="arabicPeriod"/>
            </a:pPr>
            <a:r>
              <a:rPr lang="en-GB" sz="2400" b="1" dirty="0">
                <a:solidFill>
                  <a:schemeClr val="accent1"/>
                </a:solidFill>
                <a:latin typeface="Century Gothic" panose="020B0502020202020204" pitchFamily="34" charset="0"/>
              </a:rPr>
              <a:t>A graphical representation of biomass at each trophic level</a:t>
            </a:r>
          </a:p>
          <a:p>
            <a:pPr marL="457200" indent="-457200">
              <a:buFontTx/>
              <a:buAutoNum type="arabicPeriod"/>
            </a:pPr>
            <a:r>
              <a:rPr lang="en-GB" sz="2400" b="1" dirty="0">
                <a:solidFill>
                  <a:schemeClr val="accent1"/>
                </a:solidFill>
                <a:latin typeface="Century Gothic" panose="020B0502020202020204" pitchFamily="34" charset="0"/>
              </a:rPr>
              <a:t>Biomass is lost between trophic levels as energy is lost between levels</a:t>
            </a:r>
          </a:p>
          <a:p>
            <a:pPr marL="457200" indent="-457200">
              <a:buFontTx/>
              <a:buAutoNum type="arabicPeriod"/>
            </a:pPr>
            <a:r>
              <a:rPr lang="en-GB" sz="2400" b="1" dirty="0">
                <a:solidFill>
                  <a:schemeClr val="accent1"/>
                </a:solidFill>
                <a:latin typeface="Century Gothic" panose="020B0502020202020204" pitchFamily="34" charset="0"/>
              </a:rPr>
              <a:t>Approximately 10%</a:t>
            </a:r>
          </a:p>
          <a:p>
            <a:pPr marL="457200" indent="-457200">
              <a:buFontTx/>
              <a:buAutoNum type="arabicPeriod"/>
            </a:pPr>
            <a:r>
              <a:rPr lang="en-GB" sz="2400" b="1" dirty="0">
                <a:solidFill>
                  <a:schemeClr val="accent1"/>
                </a:solidFill>
                <a:latin typeface="Century Gothic" panose="020B0502020202020204" pitchFamily="34" charset="0"/>
              </a:rPr>
              <a:t>Not all material is ingested/absorbed, some absorbed material is lost as waste, some is lost because energy is used for life processes like movement.</a:t>
            </a:r>
          </a:p>
          <a:p>
            <a:pPr marL="457200" indent="-457200">
              <a:buFontTx/>
              <a:buAutoNum type="arabicPeriod"/>
            </a:pPr>
            <a:r>
              <a:rPr lang="en-GB" sz="2400" b="1" dirty="0">
                <a:solidFill>
                  <a:schemeClr val="accent1"/>
                </a:solidFill>
                <a:latin typeface="Century Gothic" panose="020B0502020202020204" pitchFamily="34" charset="0"/>
              </a:rPr>
              <a:t>Producers are organisms that make their own food (plants).</a:t>
            </a:r>
          </a:p>
          <a:p>
            <a:pPr marL="457200" indent="-457200">
              <a:buFontTx/>
              <a:buAutoNum type="arabicPeriod"/>
            </a:pPr>
            <a:r>
              <a:rPr lang="en-GB" sz="2400" b="1" dirty="0">
                <a:solidFill>
                  <a:schemeClr val="accent1"/>
                </a:solidFill>
                <a:latin typeface="Century Gothic" panose="020B0502020202020204" pitchFamily="34" charset="0"/>
              </a:rPr>
              <a:t>Producers are always at the bottom of a pyramid of biomass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037" y="1705451"/>
            <a:ext cx="6000829" cy="1723549"/>
          </a:xfrm>
          <a:prstGeom prst="rect">
            <a:avLst/>
          </a:prstGeom>
          <a:noFill/>
          <a:ln>
            <a:noFill/>
          </a:ln>
        </p:spPr>
        <p:txBody>
          <a:bodyPr wrap="square" rtlCol="0">
            <a:spAutoFit/>
          </a:bodyPr>
          <a:lstStyle/>
          <a:p>
            <a:pPr algn="l">
              <a:spcBef>
                <a:spcPts val="1200"/>
              </a:spcBef>
              <a:spcAft>
                <a:spcPts val="0"/>
              </a:spcAft>
            </a:pPr>
            <a:r>
              <a:rPr lang="en-GB" sz="2400" dirty="0">
                <a:solidFill>
                  <a:srgbClr val="222222"/>
                </a:solidFill>
                <a:latin typeface="Century Gothic" panose="020B0502020202020204" pitchFamily="34" charset="0"/>
              </a:rPr>
              <a:t>Birds eat insects. </a:t>
            </a:r>
          </a:p>
          <a:p>
            <a:pPr algn="l">
              <a:spcBef>
                <a:spcPts val="1200"/>
              </a:spcBef>
              <a:spcAft>
                <a:spcPts val="0"/>
              </a:spcAft>
            </a:pPr>
            <a:r>
              <a:rPr lang="en-GB" sz="2400" b="1" dirty="0">
                <a:solidFill>
                  <a:srgbClr val="009999"/>
                </a:solidFill>
                <a:latin typeface="Century Gothic" panose="020B0502020202020204" pitchFamily="34" charset="0"/>
              </a:rPr>
              <a:t>Explain</a:t>
            </a:r>
            <a:r>
              <a:rPr lang="en-GB" sz="2400" b="1" dirty="0">
                <a:solidFill>
                  <a:srgbClr val="222222"/>
                </a:solidFill>
                <a:latin typeface="Century Gothic" panose="020B0502020202020204" pitchFamily="34" charset="0"/>
              </a:rPr>
              <a:t> </a:t>
            </a:r>
            <a:r>
              <a:rPr lang="en-GB" sz="2400" dirty="0">
                <a:solidFill>
                  <a:srgbClr val="222222"/>
                </a:solidFill>
                <a:latin typeface="Century Gothic" panose="020B0502020202020204" pitchFamily="34" charset="0"/>
              </a:rPr>
              <a:t>why </a:t>
            </a:r>
            <a:r>
              <a:rPr lang="en-GB" sz="2400" b="0" i="0" dirty="0">
                <a:solidFill>
                  <a:srgbClr val="222222"/>
                </a:solidFill>
                <a:effectLst/>
                <a:latin typeface="Century Gothic" panose="020B0502020202020204" pitchFamily="34" charset="0"/>
              </a:rPr>
              <a:t>the biomass of the insects eaten by </a:t>
            </a:r>
            <a:r>
              <a:rPr lang="en-GB" sz="2400" dirty="0">
                <a:solidFill>
                  <a:srgbClr val="222222"/>
                </a:solidFill>
                <a:latin typeface="Century Gothic" panose="020B0502020202020204" pitchFamily="34" charset="0"/>
              </a:rPr>
              <a:t>birds </a:t>
            </a:r>
            <a:r>
              <a:rPr lang="en-GB" sz="2400" i="0" dirty="0">
                <a:solidFill>
                  <a:srgbClr val="222222"/>
                </a:solidFill>
                <a:effectLst/>
                <a:latin typeface="Century Gothic" panose="020B0502020202020204" pitchFamily="34" charset="0"/>
              </a:rPr>
              <a:t>does not all </a:t>
            </a:r>
            <a:r>
              <a:rPr lang="en-GB" sz="2400" b="0" i="0" dirty="0">
                <a:solidFill>
                  <a:srgbClr val="222222"/>
                </a:solidFill>
                <a:effectLst/>
                <a:latin typeface="Century Gothic" panose="020B0502020202020204" pitchFamily="34" charset="0"/>
              </a:rPr>
              <a:t>become biomass of the birds.</a:t>
            </a:r>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3859162"/>
            <a:ext cx="6422606" cy="2646878"/>
          </a:xfrm>
          <a:prstGeom prst="rect">
            <a:avLst/>
          </a:prstGeom>
          <a:noFill/>
          <a:ln>
            <a:noFill/>
          </a:ln>
        </p:spPr>
        <p:txBody>
          <a:bodyPr wrap="square" rtlCol="0">
            <a:spAutoFit/>
          </a:bodyPr>
          <a:lstStyle/>
          <a:p>
            <a:pPr marL="342900" indent="-342900">
              <a:buFont typeface="Arial" panose="020B0604020202020204" pitchFamily="34" charset="0"/>
              <a:buChar char="•"/>
            </a:pPr>
            <a:r>
              <a:rPr lang="en-GB" sz="2000" dirty="0">
                <a:solidFill>
                  <a:schemeClr val="accent1"/>
                </a:solidFill>
                <a:latin typeface="Century Gothic" panose="020B0502020202020204" pitchFamily="34" charset="0"/>
              </a:rPr>
              <a:t>Not all material is ingested/absorbed</a:t>
            </a:r>
          </a:p>
          <a:p>
            <a:pPr marL="342900" indent="-342900">
              <a:buFont typeface="Arial" panose="020B0604020202020204" pitchFamily="34" charset="0"/>
              <a:buChar char="•"/>
            </a:pPr>
            <a:endParaRPr lang="en-GB" sz="2000"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GB" sz="2000" dirty="0">
                <a:solidFill>
                  <a:schemeClr val="accent1"/>
                </a:solidFill>
                <a:latin typeface="Century Gothic" panose="020B0502020202020204" pitchFamily="34" charset="0"/>
              </a:rPr>
              <a:t>Some biomass is lost as waste</a:t>
            </a:r>
          </a:p>
          <a:p>
            <a:pPr marL="342900" indent="-342900">
              <a:buFont typeface="Arial" panose="020B0604020202020204" pitchFamily="34" charset="0"/>
              <a:buChar char="•"/>
            </a:pPr>
            <a:endParaRPr lang="en-GB" sz="2000"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GB" sz="2000" dirty="0">
                <a:solidFill>
                  <a:schemeClr val="accent1"/>
                </a:solidFill>
                <a:latin typeface="Century Gothic" panose="020B0502020202020204" pitchFamily="34" charset="0"/>
              </a:rPr>
              <a:t>Some biomass is lost because energy is used for life processes</a:t>
            </a:r>
          </a:p>
          <a:p>
            <a:pPr marL="800100" lvl="1" indent="-342900">
              <a:buFont typeface="Arial" panose="020B0604020202020204" pitchFamily="34" charset="0"/>
              <a:buChar char="•"/>
            </a:pPr>
            <a:r>
              <a:rPr lang="en-GB" sz="2000" dirty="0">
                <a:solidFill>
                  <a:schemeClr val="accent1"/>
                </a:solidFill>
                <a:latin typeface="Century Gothic" panose="020B0502020202020204" pitchFamily="34" charset="0"/>
              </a:rPr>
              <a:t>E.g. Movement or thermoregulation</a:t>
            </a:r>
          </a:p>
          <a:p>
            <a:pPr marL="285750" indent="-285750" algn="l">
              <a:spcBef>
                <a:spcPts val="1200"/>
              </a:spcBef>
              <a:spcAft>
                <a:spcPts val="0"/>
              </a:spcAft>
              <a:buFont typeface="Arial" panose="020B0604020202020204" pitchFamily="34" charset="0"/>
              <a:buChar char="•"/>
            </a:pPr>
            <a:endParaRPr lang="en-GB" sz="1600" i="0" dirty="0">
              <a:solidFill>
                <a:schemeClr val="accent1"/>
              </a:solidFill>
              <a:effectLst/>
              <a:highlight>
                <a:srgbClr val="FFFFFF"/>
              </a:highlight>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63957" y="3459415"/>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8729402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333111" cy="1015663"/>
          </a:xfrm>
          <a:prstGeom prst="rect">
            <a:avLst/>
          </a:prstGeom>
          <a:noFill/>
          <a:ln>
            <a:noFill/>
          </a:ln>
        </p:spPr>
        <p:txBody>
          <a:bodyPr wrap="square" rtlCol="0">
            <a:spAutoFit/>
          </a:bodyPr>
          <a:lstStyle/>
          <a:p>
            <a:pPr algn="l">
              <a:spcBef>
                <a:spcPts val="1200"/>
              </a:spcBef>
              <a:spcAft>
                <a:spcPts val="0"/>
              </a:spcAft>
            </a:pPr>
            <a:r>
              <a:rPr lang="en-US" sz="2000" b="1" dirty="0">
                <a:solidFill>
                  <a:srgbClr val="009193"/>
                </a:solidFill>
                <a:latin typeface="Century Gothic" panose="020B0502020202020204" pitchFamily="34" charset="0"/>
              </a:rPr>
              <a:t>Explain</a:t>
            </a:r>
            <a:r>
              <a:rPr lang="en-US" sz="2000" dirty="0">
                <a:latin typeface="Century Gothic" panose="020B0502020202020204" pitchFamily="34" charset="0"/>
              </a:rPr>
              <a:t> </a:t>
            </a:r>
            <a:r>
              <a:rPr lang="en-GB" sz="2000" b="0" i="0" dirty="0">
                <a:solidFill>
                  <a:srgbClr val="222222"/>
                </a:solidFill>
                <a:effectLst/>
                <a:latin typeface="Century Gothic" panose="020B0502020202020204" pitchFamily="34" charset="0"/>
              </a:rPr>
              <a:t>as fully as you can, what eventually happens to energy from the sun which is captured by the plants in a woodland.</a:t>
            </a:r>
            <a:endParaRPr lang="en-US" sz="20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108620" y="2882696"/>
            <a:ext cx="6616007" cy="3908762"/>
          </a:xfrm>
          <a:prstGeom prst="rect">
            <a:avLst/>
          </a:prstGeom>
          <a:noFill/>
          <a:ln>
            <a:noFill/>
          </a:ln>
        </p:spPr>
        <p:txBody>
          <a:bodyPr wrap="square" numCol="1" rtlCol="0">
            <a:spAutoFit/>
          </a:bodyPr>
          <a:lstStyle/>
          <a:p>
            <a:pPr marL="285750" indent="-285750" algn="l">
              <a:spcBef>
                <a:spcPts val="1200"/>
              </a:spcBef>
              <a:spcAft>
                <a:spcPts val="0"/>
              </a:spcAft>
              <a:buFont typeface="Arial" panose="020B0604020202020204" pitchFamily="34" charset="0"/>
              <a:buChar char="•"/>
            </a:pPr>
            <a:r>
              <a:rPr lang="en-GB" sz="2000" b="0" i="0" dirty="0">
                <a:solidFill>
                  <a:schemeClr val="accent1"/>
                </a:solidFill>
                <a:effectLst/>
                <a:latin typeface="Century Gothic" panose="020B0502020202020204" pitchFamily="34" charset="0"/>
              </a:rPr>
              <a:t>Some energy stored in cells/used to make other molecules</a:t>
            </a:r>
          </a:p>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Some energy used for movement</a:t>
            </a:r>
          </a:p>
          <a:p>
            <a:pPr marL="285750" indent="-285750" algn="l">
              <a:spcBef>
                <a:spcPts val="1200"/>
              </a:spcBef>
              <a:spcAft>
                <a:spcPts val="0"/>
              </a:spcAft>
              <a:buFont typeface="Arial" panose="020B0604020202020204" pitchFamily="34" charset="0"/>
              <a:buChar char="•"/>
            </a:pPr>
            <a:r>
              <a:rPr lang="en-GB" sz="2000" b="0" i="0" dirty="0">
                <a:solidFill>
                  <a:schemeClr val="accent1"/>
                </a:solidFill>
                <a:effectLst/>
                <a:latin typeface="Century Gothic" panose="020B0502020202020204" pitchFamily="34" charset="0"/>
              </a:rPr>
              <a:t>Some energy lost as head</a:t>
            </a:r>
          </a:p>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Some energy pas</a:t>
            </a:r>
            <a:r>
              <a:rPr lang="en-GB" sz="2000" b="0" i="0" dirty="0">
                <a:solidFill>
                  <a:schemeClr val="accent1"/>
                </a:solidFill>
                <a:effectLst/>
                <a:latin typeface="Century Gothic" panose="020B0502020202020204" pitchFamily="34" charset="0"/>
              </a:rPr>
              <a:t>sed up food chain</a:t>
            </a:r>
          </a:p>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L</a:t>
            </a:r>
            <a:r>
              <a:rPr lang="en-GB" sz="2000" b="0" i="0" dirty="0">
                <a:solidFill>
                  <a:schemeClr val="accent1"/>
                </a:solidFill>
                <a:effectLst/>
                <a:latin typeface="Century Gothic" panose="020B0502020202020204" pitchFamily="34" charset="0"/>
              </a:rPr>
              <a:t>ess energy stored at each stage in food </a:t>
            </a:r>
          </a:p>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Some energy l</a:t>
            </a:r>
            <a:r>
              <a:rPr lang="en-GB" sz="2000" b="0" i="0" dirty="0">
                <a:solidFill>
                  <a:schemeClr val="accent1"/>
                </a:solidFill>
                <a:effectLst/>
                <a:latin typeface="Century Gothic" panose="020B0502020202020204" pitchFamily="34" charset="0"/>
              </a:rPr>
              <a:t>ost in waste</a:t>
            </a:r>
          </a:p>
          <a:p>
            <a:pPr marL="285750" indent="-285750" algn="l">
              <a:spcBef>
                <a:spcPts val="1200"/>
              </a:spcBef>
              <a:spcAft>
                <a:spcPts val="0"/>
              </a:spcAft>
              <a:buFont typeface="Arial" panose="020B0604020202020204" pitchFamily="34" charset="0"/>
              <a:buChar char="•"/>
            </a:pPr>
            <a:r>
              <a:rPr lang="en-GB" sz="2000" b="0" i="0" dirty="0">
                <a:solidFill>
                  <a:schemeClr val="accent1"/>
                </a:solidFill>
                <a:effectLst/>
                <a:latin typeface="Century Gothic" panose="020B0502020202020204" pitchFamily="34" charset="0"/>
              </a:rPr>
              <a:t>Some energy transferred to detritus feeders</a:t>
            </a:r>
          </a:p>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A</a:t>
            </a:r>
            <a:r>
              <a:rPr lang="en-GB" sz="2000" b="0" i="0" dirty="0">
                <a:solidFill>
                  <a:schemeClr val="accent1"/>
                </a:solidFill>
                <a:effectLst/>
                <a:latin typeface="Century Gothic" panose="020B0502020202020204" pitchFamily="34" charset="0"/>
              </a:rPr>
              <a:t>ll returned to environment</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32251"/>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25876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1200329"/>
          </a:xfrm>
          <a:prstGeom prst="rect">
            <a:avLst/>
          </a:prstGeom>
          <a:noFill/>
          <a:ln>
            <a:noFill/>
          </a:ln>
        </p:spPr>
        <p:txBody>
          <a:bodyPr wrap="square" rtlCol="0">
            <a:spAutoFit/>
          </a:bodyPr>
          <a:lstStyle/>
          <a:p>
            <a:pPr algn="l">
              <a:spcBef>
                <a:spcPts val="1200"/>
              </a:spcBef>
              <a:spcAft>
                <a:spcPts val="0"/>
              </a:spcAft>
            </a:pPr>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farmers make more profit from keeping pigs indoors than keeping pigs outdoors</a:t>
            </a:r>
          </a:p>
        </p:txBody>
      </p:sp>
      <p:sp>
        <p:nvSpPr>
          <p:cNvPr id="7" name="TextBox 6">
            <a:extLst>
              <a:ext uri="{FF2B5EF4-FFF2-40B4-BE49-F238E27FC236}">
                <a16:creationId xmlns:a16="http://schemas.microsoft.com/office/drawing/2014/main" id="{B7A3DBB4-E61A-41DB-AB0D-ECE0B2A2E82B}"/>
              </a:ext>
            </a:extLst>
          </p:cNvPr>
          <p:cNvSpPr txBox="1"/>
          <p:nvPr/>
        </p:nvSpPr>
        <p:spPr>
          <a:xfrm>
            <a:off x="160574" y="3637543"/>
            <a:ext cx="6422606" cy="1631216"/>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L</a:t>
            </a:r>
            <a:r>
              <a:rPr lang="en-GB" sz="2000" b="0" i="0" dirty="0">
                <a:solidFill>
                  <a:schemeClr val="accent1"/>
                </a:solidFill>
                <a:effectLst/>
                <a:latin typeface="Century Gothic" panose="020B0502020202020204" pitchFamily="34" charset="0"/>
              </a:rPr>
              <a:t>ess energy wasted on movement or less heat lost</a:t>
            </a:r>
          </a:p>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So, pigs grow more/get bigger</a:t>
            </a:r>
            <a:endParaRPr lang="en-GB" sz="2000" b="0"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endParaRPr lang="en-GB" sz="2000" b="0" i="0" dirty="0">
              <a:solidFill>
                <a:schemeClr val="accent1"/>
              </a:solidFill>
              <a:effectLst/>
              <a:highlight>
                <a:srgbClr val="FFFFFF"/>
              </a:highlight>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746148"/>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3507-344C-16F3-5498-313688B82D10}"/>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C0C111FB-7DB9-C19A-7715-D1B84DC4E84F}"/>
              </a:ext>
            </a:extLst>
          </p:cNvPr>
          <p:cNvPicPr>
            <a:picLocks noChangeAspect="1"/>
          </p:cNvPicPr>
          <p:nvPr/>
        </p:nvPicPr>
        <p:blipFill>
          <a:blip r:embed="rId3"/>
          <a:srcRect t="6897" b="55236"/>
          <a:stretch>
            <a:fillRect/>
          </a:stretch>
        </p:blipFill>
        <p:spPr>
          <a:xfrm>
            <a:off x="-101546" y="22733"/>
            <a:ext cx="12293546" cy="6812533"/>
          </a:xfrm>
          <a:prstGeom prst="rect">
            <a:avLst/>
          </a:prstGeom>
        </p:spPr>
      </p:pic>
      <p:sp>
        <p:nvSpPr>
          <p:cNvPr id="5" name="Title 1">
            <a:extLst>
              <a:ext uri="{FF2B5EF4-FFF2-40B4-BE49-F238E27FC236}">
                <a16:creationId xmlns:a16="http://schemas.microsoft.com/office/drawing/2014/main" id="{44C8DBE8-B378-0886-C124-68FD626A5D59}"/>
              </a:ext>
            </a:extLst>
          </p:cNvPr>
          <p:cNvSpPr txBox="1">
            <a:spLocks/>
          </p:cNvSpPr>
          <p:nvPr/>
        </p:nvSpPr>
        <p:spPr>
          <a:xfrm>
            <a:off x="4717869" y="857625"/>
            <a:ext cx="6192597" cy="1234977"/>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Gothic" panose="020B0502020202020204" pitchFamily="34" charset="0"/>
              </a:rPr>
              <a:t>Taking It Further: Pyramids of Biomass</a:t>
            </a:r>
          </a:p>
        </p:txBody>
      </p:sp>
      <p:sp>
        <p:nvSpPr>
          <p:cNvPr id="7" name="TextBox 6">
            <a:extLst>
              <a:ext uri="{FF2B5EF4-FFF2-40B4-BE49-F238E27FC236}">
                <a16:creationId xmlns:a16="http://schemas.microsoft.com/office/drawing/2014/main" id="{4AC29D33-E434-177D-C1B4-D0F6B1985C4B}"/>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3" name="Content Placeholder 2">
            <a:extLst>
              <a:ext uri="{FF2B5EF4-FFF2-40B4-BE49-F238E27FC236}">
                <a16:creationId xmlns:a16="http://schemas.microsoft.com/office/drawing/2014/main" id="{67FC788C-C25B-D348-0C7D-E700296C0F61}"/>
              </a:ext>
            </a:extLst>
          </p:cNvPr>
          <p:cNvSpPr>
            <a:spLocks noGrp="1"/>
          </p:cNvSpPr>
          <p:nvPr>
            <p:ph idx="1"/>
          </p:nvPr>
        </p:nvSpPr>
        <p:spPr>
          <a:xfrm>
            <a:off x="2088969" y="2243367"/>
            <a:ext cx="5257800" cy="3477895"/>
          </a:xfrm>
          <a:solidFill>
            <a:schemeClr val="bg1"/>
          </a:solidFill>
        </p:spPr>
        <p:txBody>
          <a:bodyPr vert="horz" lIns="91440" tIns="45720" rIns="91440" bIns="45720" rtlCol="0" anchor="t">
            <a:normAutofit fontScale="92500" lnSpcReduction="10000"/>
          </a:bodyPr>
          <a:lstStyle/>
          <a:p>
            <a:pPr marL="0" indent="0">
              <a:buNone/>
            </a:pPr>
            <a:r>
              <a:rPr lang="en-GB" sz="2600" dirty="0"/>
              <a:t>Task: </a:t>
            </a:r>
            <a:endParaRPr lang="en-US" sz="2600" dirty="0"/>
          </a:p>
          <a:p>
            <a:pPr marL="0" indent="0">
              <a:buNone/>
            </a:pPr>
            <a:r>
              <a:rPr lang="en-GB" sz="2600" dirty="0"/>
              <a:t>Complete the Read Now by:</a:t>
            </a:r>
            <a:endParaRPr lang="en-US" sz="2600" dirty="0"/>
          </a:p>
          <a:p>
            <a:pPr marL="514350" indent="-514350">
              <a:buAutoNum type="arabicPeriod"/>
            </a:pPr>
            <a:r>
              <a:rPr lang="en-GB" sz="2600" dirty="0"/>
              <a:t>Stick in the sheet.</a:t>
            </a:r>
            <a:endParaRPr lang="en-US" sz="2600" dirty="0"/>
          </a:p>
          <a:p>
            <a:pPr marL="514350" indent="-514350">
              <a:buAutoNum type="arabicPeriod"/>
            </a:pPr>
            <a:r>
              <a:rPr lang="en-GB" sz="2600" dirty="0"/>
              <a:t>Using a highlighter as you read to identify key terms. </a:t>
            </a:r>
            <a:endParaRPr lang="en-US" sz="2600" dirty="0"/>
          </a:p>
          <a:p>
            <a:pPr marL="514350" indent="-514350">
              <a:buAutoNum type="arabicPeriod"/>
            </a:pPr>
            <a:r>
              <a:rPr lang="en-GB" sz="2600" dirty="0"/>
              <a:t>Answer the first four recall questions under the sheet in your book. </a:t>
            </a:r>
            <a:endParaRPr lang="en-US" sz="2600" dirty="0"/>
          </a:p>
          <a:p>
            <a:pPr marL="514350" indent="-514350">
              <a:buAutoNum type="arabicPeriod"/>
            </a:pPr>
            <a:r>
              <a:rPr lang="en-GB" sz="2600" dirty="0"/>
              <a:t>Answer the stretch question</a:t>
            </a:r>
            <a:endParaRPr lang="en-US" sz="2600" dirty="0"/>
          </a:p>
          <a:p>
            <a:pPr marL="0" indent="0">
              <a:buNone/>
            </a:pPr>
            <a:endParaRPr lang="en-GB" dirty="0"/>
          </a:p>
        </p:txBody>
      </p:sp>
      <p:sp>
        <p:nvSpPr>
          <p:cNvPr id="4" name="TextBox 3">
            <a:extLst>
              <a:ext uri="{FF2B5EF4-FFF2-40B4-BE49-F238E27FC236}">
                <a16:creationId xmlns:a16="http://schemas.microsoft.com/office/drawing/2014/main" id="{E6CF4E38-42E7-8264-13CF-049CA8EF7CBF}"/>
              </a:ext>
            </a:extLst>
          </p:cNvPr>
          <p:cNvSpPr txBox="1"/>
          <p:nvPr/>
        </p:nvSpPr>
        <p:spPr>
          <a:xfrm>
            <a:off x="5256055" y="173939"/>
            <a:ext cx="6973097" cy="646331"/>
          </a:xfrm>
          <a:prstGeom prst="rect">
            <a:avLst/>
          </a:prstGeom>
          <a:noFill/>
        </p:spPr>
        <p:txBody>
          <a:bodyPr wrap="square" rtlCol="0">
            <a:spAutoFit/>
          </a:bodyPr>
          <a:lstStyle/>
          <a:p>
            <a:fld id="{B8EB2919-D22D-4ED1-936D-0A64CEB8E297}" type="datetime2">
              <a:rPr lang="en-GB" sz="3600" u="sng" smtClean="0">
                <a:uFill>
                  <a:solidFill>
                    <a:srgbClr val="FF0000"/>
                  </a:solidFill>
                </a:uFill>
              </a:rPr>
              <a:t>Sunday 11 January 2026</a:t>
            </a:fld>
            <a:endParaRPr lang="en-GB" sz="1600" u="sng">
              <a:uFill>
                <a:solidFill>
                  <a:srgbClr val="FF0000"/>
                </a:solidFill>
              </a:uFill>
            </a:endParaRPr>
          </a:p>
        </p:txBody>
      </p:sp>
      <p:sp>
        <p:nvSpPr>
          <p:cNvPr id="17" name="TextBox 16">
            <a:extLst>
              <a:ext uri="{FF2B5EF4-FFF2-40B4-BE49-F238E27FC236}">
                <a16:creationId xmlns:a16="http://schemas.microsoft.com/office/drawing/2014/main" id="{F2F03F23-06F0-3E7F-3CB1-690F3A07D44E}"/>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Read Now</a:t>
            </a:r>
          </a:p>
        </p:txBody>
      </p:sp>
      <p:pic>
        <p:nvPicPr>
          <p:cNvPr id="1026" name="Picture 2" descr="Now - Free communications icons">
            <a:extLst>
              <a:ext uri="{FF2B5EF4-FFF2-40B4-BE49-F238E27FC236}">
                <a16:creationId xmlns:a16="http://schemas.microsoft.com/office/drawing/2014/main" id="{3B73EAF0-01E3-4C22-D655-30194691D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534" y="27222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lent Solo">
            <a:extLst>
              <a:ext uri="{FF2B5EF4-FFF2-40B4-BE49-F238E27FC236}">
                <a16:creationId xmlns:a16="http://schemas.microsoft.com/office/drawing/2014/main" id="{84298EA0-4BE2-E0D8-CE30-E1EE24433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734" y="45468"/>
            <a:ext cx="1609298" cy="16092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12800DC-0DCC-F11F-A61A-0FDCD54EC4B6}"/>
              </a:ext>
            </a:extLst>
          </p:cNvPr>
          <p:cNvGrpSpPr/>
          <p:nvPr/>
        </p:nvGrpSpPr>
        <p:grpSpPr>
          <a:xfrm>
            <a:off x="10704752" y="2293216"/>
            <a:ext cx="923329" cy="2983159"/>
            <a:chOff x="8437803" y="2595561"/>
            <a:chExt cx="630572" cy="2444998"/>
          </a:xfrm>
        </p:grpSpPr>
        <p:pic>
          <p:nvPicPr>
            <p:cNvPr id="1030" name="Picture 6" descr="A picture containing text&#10;&#10;Description automatically generated">
              <a:extLst>
                <a:ext uri="{FF2B5EF4-FFF2-40B4-BE49-F238E27FC236}">
                  <a16:creationId xmlns:a16="http://schemas.microsoft.com/office/drawing/2014/main" id="{7EA14390-2EC5-D5A1-4F7A-D589A17F9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4013" y="2595561"/>
              <a:ext cx="6096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A picture containing text, sign&#10;&#10;Description automatically generated">
              <a:extLst>
                <a:ext uri="{FF2B5EF4-FFF2-40B4-BE49-F238E27FC236}">
                  <a16:creationId xmlns:a16="http://schemas.microsoft.com/office/drawing/2014/main" id="{8F4EBD2F-E331-2CD8-C3E7-3B5D02E99B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9250" y="3830882"/>
              <a:ext cx="619125" cy="6191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picture containing text&#10;&#10;Description automatically generated">
              <a:extLst>
                <a:ext uri="{FF2B5EF4-FFF2-40B4-BE49-F238E27FC236}">
                  <a16:creationId xmlns:a16="http://schemas.microsoft.com/office/drawing/2014/main" id="{CC555BEF-C748-C623-B970-E9FF2ED56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7803" y="4450008"/>
              <a:ext cx="609600" cy="59055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049E0B9D-7DD5-B107-D639-EF0E8F30AE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4013" y="3233634"/>
              <a:ext cx="609600" cy="5905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9640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descr="Text, letter&#10;&#10;Description automatically generated">
            <a:extLst>
              <a:ext uri="{FF2B5EF4-FFF2-40B4-BE49-F238E27FC236}">
                <a16:creationId xmlns:a16="http://schemas.microsoft.com/office/drawing/2014/main" id="{E8E99D49-7B23-F7CC-AF7D-172A8995C8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2781" y="359999"/>
            <a:ext cx="4811910" cy="6858000"/>
          </a:xfrm>
          <a:prstGeom prst="rect">
            <a:avLst/>
          </a:prstGeom>
          <a:ln>
            <a:solidFill>
              <a:schemeClr val="tx1"/>
            </a:solidFill>
          </a:ln>
        </p:spPr>
      </p:pic>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Pyramids of Biomass </a:t>
            </a:r>
          </a:p>
        </p:txBody>
      </p:sp>
      <p:sp>
        <p:nvSpPr>
          <p:cNvPr id="3" name="TextBox 2">
            <a:extLst>
              <a:ext uri="{FF2B5EF4-FFF2-40B4-BE49-F238E27FC236}">
                <a16:creationId xmlns:a16="http://schemas.microsoft.com/office/drawing/2014/main" id="{D8C055AC-EBD6-F04D-A144-AF4CE08268B0}"/>
              </a:ext>
            </a:extLst>
          </p:cNvPr>
          <p:cNvSpPr txBox="1"/>
          <p:nvPr/>
        </p:nvSpPr>
        <p:spPr>
          <a:xfrm>
            <a:off x="540001" y="1224642"/>
            <a:ext cx="4892612" cy="3785652"/>
          </a:xfrm>
          <a:prstGeom prst="rect">
            <a:avLst/>
          </a:prstGeom>
          <a:noFill/>
        </p:spPr>
        <p:txBody>
          <a:bodyPr wrap="square" rtlCol="0">
            <a:spAutoFit/>
          </a:bodyPr>
          <a:lstStyle/>
          <a:p>
            <a:r>
              <a:rPr lang="en-GB" sz="2400" dirty="0">
                <a:latin typeface="Century Gothic" panose="020B0502020202020204" pitchFamily="34" charset="0"/>
              </a:rPr>
              <a:t>Complete the Pyramids of Biomass worksheet</a:t>
            </a:r>
          </a:p>
          <a:p>
            <a:endParaRPr lang="en-GB" sz="2400" i="1" dirty="0">
              <a:latin typeface="Century Gothic" panose="020B0502020202020204" pitchFamily="34" charset="0"/>
            </a:endParaRPr>
          </a:p>
          <a:p>
            <a:r>
              <a:rPr lang="en-GB" sz="2400" dirty="0">
                <a:latin typeface="Century Gothic" panose="020B0502020202020204" pitchFamily="34" charset="0"/>
              </a:rPr>
              <a:t>Use a pencil and ruler for any drawing</a:t>
            </a:r>
          </a:p>
          <a:p>
            <a:endParaRPr lang="en-GB" sz="2400" dirty="0">
              <a:latin typeface="Century Gothic" panose="020B0502020202020204" pitchFamily="34" charset="0"/>
            </a:endParaRPr>
          </a:p>
          <a:p>
            <a:r>
              <a:rPr lang="en-GB" sz="2400" dirty="0">
                <a:latin typeface="Century Gothic" panose="020B0502020202020204" pitchFamily="34" charset="0"/>
              </a:rPr>
              <a:t>Show working for all calculations</a:t>
            </a:r>
          </a:p>
          <a:p>
            <a:endParaRPr lang="en-US" sz="2400" dirty="0">
              <a:latin typeface="Century Gothic" panose="020B0502020202020204" pitchFamily="34" charset="0"/>
            </a:endParaRPr>
          </a:p>
          <a:p>
            <a:endParaRPr lang="en-US" sz="2400" dirty="0">
              <a:latin typeface="Century Gothic" panose="020B0502020202020204" pitchFamily="34" charset="0"/>
            </a:endParaRPr>
          </a:p>
        </p:txBody>
      </p:sp>
      <p:pic>
        <p:nvPicPr>
          <p:cNvPr id="9" name="Picture 8" descr="Table&#10;&#10;Description automatically generated with low confidence">
            <a:extLst>
              <a:ext uri="{FF2B5EF4-FFF2-40B4-BE49-F238E27FC236}">
                <a16:creationId xmlns:a16="http://schemas.microsoft.com/office/drawing/2014/main" id="{68F62BB4-63FA-C7B9-E695-0989C5E9BE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3399" y="719999"/>
            <a:ext cx="4868973" cy="6858000"/>
          </a:xfrm>
          <a:prstGeom prst="rect">
            <a:avLst/>
          </a:prstGeom>
          <a:ln>
            <a:solidFill>
              <a:schemeClr val="tx1"/>
            </a:solidFill>
          </a:ln>
        </p:spPr>
      </p:pic>
      <p:pic>
        <p:nvPicPr>
          <p:cNvPr id="7" name="Picture 6" descr="Chart&#10;&#10;Description automatically generated">
            <a:extLst>
              <a:ext uri="{FF2B5EF4-FFF2-40B4-BE49-F238E27FC236}">
                <a16:creationId xmlns:a16="http://schemas.microsoft.com/office/drawing/2014/main" id="{98116A41-8174-F43F-75F5-AECC1FD789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080" y="1079999"/>
            <a:ext cx="4854307" cy="6858000"/>
          </a:xfrm>
          <a:prstGeom prst="rect">
            <a:avLst/>
          </a:prstGeom>
          <a:ln>
            <a:solidFill>
              <a:schemeClr val="tx1"/>
            </a:solidFill>
          </a:ln>
        </p:spPr>
      </p:pic>
      <p:pic>
        <p:nvPicPr>
          <p:cNvPr id="5" name="Picture 4" descr="Text, table, letter&#10;&#10;Description automatically generated">
            <a:extLst>
              <a:ext uri="{FF2B5EF4-FFF2-40B4-BE49-F238E27FC236}">
                <a16:creationId xmlns:a16="http://schemas.microsoft.com/office/drawing/2014/main" id="{1DB91F68-DCF1-AFB1-7E63-2784608E09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6189" y="1439999"/>
            <a:ext cx="4851285" cy="6858000"/>
          </a:xfrm>
          <a:prstGeom prst="rect">
            <a:avLst/>
          </a:prstGeom>
          <a:ln>
            <a:solidFill>
              <a:schemeClr val="tx1"/>
            </a:solidFill>
          </a:ln>
        </p:spPr>
      </p:pic>
    </p:spTree>
    <p:extLst>
      <p:ext uri="{BB962C8B-B14F-4D97-AF65-F5344CB8AC3E}">
        <p14:creationId xmlns:p14="http://schemas.microsoft.com/office/powerpoint/2010/main" val="408376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20122" y="583080"/>
            <a:ext cx="11131878" cy="7078861"/>
          </a:xfrm>
          <a:prstGeom prst="rect">
            <a:avLst/>
          </a:prstGeom>
          <a:noFill/>
        </p:spPr>
        <p:txBody>
          <a:bodyPr wrap="square" lIns="0" tIns="0" rIns="0" bIns="0" rtlCol="0">
            <a:spAutoFit/>
          </a:bodyPr>
          <a:lstStyle/>
          <a:p>
            <a:pPr marL="457200" indent="-457200">
              <a:buFont typeface="+mj-lt"/>
              <a:buAutoNum type="arabicPeriod"/>
            </a:pPr>
            <a:r>
              <a:rPr lang="en-GB" sz="2400" dirty="0">
                <a:latin typeface="Century Gothic" panose="020B0502020202020204" pitchFamily="34" charset="0"/>
              </a:rPr>
              <a:t>Which is the best description of a pyramid of biomass?</a:t>
            </a:r>
          </a:p>
          <a:p>
            <a:pPr marL="457200" indent="-457200">
              <a:buFont typeface="Wingdings" pitchFamily="2" charset="2"/>
              <a:buChar char="q"/>
            </a:pPr>
            <a:r>
              <a:rPr lang="en-GB" sz="2400" dirty="0">
                <a:latin typeface="Century Gothic" panose="020B0502020202020204" pitchFamily="34" charset="0"/>
              </a:rPr>
              <a:t>A. A representation of the number of organisms in each trophic level</a:t>
            </a:r>
          </a:p>
          <a:p>
            <a:pPr marL="457200" indent="-457200">
              <a:buFont typeface="Wingdings" pitchFamily="2" charset="2"/>
              <a:buChar char="q"/>
            </a:pPr>
            <a:r>
              <a:rPr lang="en-GB" sz="2400" dirty="0">
                <a:latin typeface="Century Gothic" panose="020B0502020202020204" pitchFamily="34" charset="0"/>
              </a:rPr>
              <a:t>B.  A diagram to show how big each organism is compared to others</a:t>
            </a:r>
          </a:p>
          <a:p>
            <a:pPr marL="457200" indent="-457200">
              <a:buFont typeface="Wingdings" pitchFamily="2" charset="2"/>
              <a:buChar char="q"/>
            </a:pPr>
            <a:r>
              <a:rPr lang="en-GB" sz="2400" dirty="0">
                <a:latin typeface="Century Gothic" panose="020B0502020202020204" pitchFamily="34" charset="0"/>
              </a:rPr>
              <a:t>C. A representation of the amount of biomass in each trophic level</a:t>
            </a:r>
          </a:p>
          <a:p>
            <a:pPr marL="457200" indent="-457200">
              <a:buFont typeface="+mj-lt"/>
              <a:buAutoNum type="arabicPeriod"/>
            </a:pPr>
            <a:endParaRPr lang="en-GB" sz="2400" dirty="0">
              <a:latin typeface="Century Gothic" panose="020B0502020202020204" pitchFamily="34" charset="0"/>
            </a:endParaRPr>
          </a:p>
          <a:p>
            <a:pPr marL="457200" indent="-457200"/>
            <a:r>
              <a:rPr lang="en-GB" sz="2400" dirty="0">
                <a:latin typeface="Century Gothic" panose="020B0502020202020204" pitchFamily="34" charset="0"/>
              </a:rPr>
              <a:t>2. 	Which best explains why only approximately 10 % of biomass is passed on to the next trophic level? </a:t>
            </a:r>
          </a:p>
          <a:p>
            <a:pPr marL="457200" indent="-457200">
              <a:buFont typeface="Wingdings" pitchFamily="2" charset="2"/>
              <a:buChar char="q"/>
            </a:pPr>
            <a:r>
              <a:rPr lang="en-GB" sz="2400" dirty="0">
                <a:latin typeface="Century Gothic" panose="020B0502020202020204" pitchFamily="34" charset="0"/>
              </a:rPr>
              <a:t>A. The rest of the biomass is released as waste urine and faeces</a:t>
            </a:r>
          </a:p>
          <a:p>
            <a:pPr marL="457200" indent="-457200">
              <a:buFont typeface="Wingdings" pitchFamily="2" charset="2"/>
              <a:buChar char="q"/>
            </a:pPr>
            <a:r>
              <a:rPr lang="en-GB" sz="2400" dirty="0">
                <a:latin typeface="Century Gothic" panose="020B0502020202020204" pitchFamily="34" charset="0"/>
              </a:rPr>
              <a:t>B.  Biomass is lost at each trophic level through waste and life processes</a:t>
            </a:r>
          </a:p>
          <a:p>
            <a:pPr marL="457200" indent="-457200">
              <a:buFont typeface="Wingdings" pitchFamily="2" charset="2"/>
              <a:buChar char="q"/>
            </a:pPr>
            <a:r>
              <a:rPr lang="en-GB" sz="2400" dirty="0">
                <a:latin typeface="Century Gothic" panose="020B0502020202020204" pitchFamily="34" charset="0"/>
              </a:rPr>
              <a:t>C. Each trophic level needs to keep the rest of the biomass for themselves</a:t>
            </a:r>
          </a:p>
          <a:p>
            <a:pPr marL="457200" indent="-457200">
              <a:buFont typeface="Wingdings" pitchFamily="2" charset="2"/>
              <a:buChar char="q"/>
            </a:pPr>
            <a:endParaRPr lang="en-GB" sz="2400" dirty="0">
              <a:latin typeface="Century Gothic" panose="020B0502020202020204" pitchFamily="34" charset="0"/>
            </a:endParaRPr>
          </a:p>
          <a:p>
            <a:r>
              <a:rPr lang="en-GB" sz="2400" dirty="0">
                <a:latin typeface="Century Gothic" panose="020B0502020202020204" pitchFamily="34" charset="0"/>
              </a:rPr>
              <a:t>3.  Which best explains why food chains rarely have more than 5 levels?</a:t>
            </a:r>
          </a:p>
          <a:p>
            <a:pPr marL="457200" indent="-457200">
              <a:buFont typeface="Wingdings" pitchFamily="2" charset="2"/>
              <a:buChar char="q"/>
            </a:pPr>
            <a:r>
              <a:rPr lang="en-GB" sz="2400" dirty="0">
                <a:latin typeface="Century Gothic" panose="020B0502020202020204" pitchFamily="34" charset="0"/>
              </a:rPr>
              <a:t>A. The apex predators cannot get any bigger</a:t>
            </a:r>
          </a:p>
          <a:p>
            <a:pPr marL="457200" indent="-457200">
              <a:buFont typeface="Wingdings" pitchFamily="2" charset="2"/>
              <a:buChar char="q"/>
            </a:pPr>
            <a:r>
              <a:rPr lang="en-GB" sz="2400" dirty="0">
                <a:latin typeface="Century Gothic" panose="020B0502020202020204" pitchFamily="34" charset="0"/>
              </a:rPr>
              <a:t>B.  Only approximately 10 % of biomass is passed on to the next trophic level</a:t>
            </a:r>
          </a:p>
          <a:p>
            <a:pPr marL="457200" indent="-457200">
              <a:buFont typeface="Wingdings" pitchFamily="2" charset="2"/>
              <a:buChar char="q"/>
            </a:pPr>
            <a:r>
              <a:rPr lang="en-GB" sz="2400" dirty="0">
                <a:latin typeface="Century Gothic" panose="020B0502020202020204" pitchFamily="34" charset="0"/>
              </a:rPr>
              <a:t>C. Only half the biomass is passed on so it will eventually run out</a:t>
            </a:r>
          </a:p>
          <a:p>
            <a:pPr marL="457200" indent="-457200">
              <a:buFont typeface="Wingdings" pitchFamily="2" charset="2"/>
              <a:buChar char="q"/>
            </a:pPr>
            <a:endParaRPr lang="en-GB" sz="2400" dirty="0">
              <a:latin typeface="Century Gothic" panose="020B0502020202020204" pitchFamily="34" charset="0"/>
            </a:endParaRP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a:xfrm>
            <a:off x="540000" y="-98820"/>
            <a:ext cx="10620000" cy="720000"/>
          </a:xfrm>
        </p:spPr>
        <p:txBody>
          <a:bodyPr>
            <a:normAutofit/>
          </a:bodyPr>
          <a:lstStyle/>
          <a:p>
            <a:r>
              <a:rPr lang="en-US" dirty="0">
                <a:latin typeface="Century Gothic" panose="020B0502020202020204" pitchFamily="34" charset="0"/>
              </a:rPr>
              <a:t>Answer the questions below.</a:t>
            </a: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576B8215-CB38-4C76-98A0-D678459F57E1}"/>
              </a:ext>
            </a:extLst>
          </p:cNvPr>
          <p:cNvSpPr txBox="1"/>
          <p:nvPr/>
        </p:nvSpPr>
        <p:spPr>
          <a:xfrm>
            <a:off x="414352" y="1438976"/>
            <a:ext cx="530915" cy="646331"/>
          </a:xfrm>
          <a:prstGeom prst="rect">
            <a:avLst/>
          </a:prstGeom>
          <a:noFill/>
        </p:spPr>
        <p:txBody>
          <a:bodyPr wrap="none" rtlCol="0">
            <a:spAutoFit/>
          </a:bodyPr>
          <a:lstStyle/>
          <a:p>
            <a:r>
              <a:rPr lang="en-GB" sz="3600" b="1" dirty="0">
                <a:solidFill>
                  <a:schemeClr val="accent1"/>
                </a:solidFill>
              </a:rPr>
              <a:t>✓</a:t>
            </a:r>
          </a:p>
        </p:txBody>
      </p:sp>
      <p:sp>
        <p:nvSpPr>
          <p:cNvPr id="9" name="TextBox 8">
            <a:extLst>
              <a:ext uri="{FF2B5EF4-FFF2-40B4-BE49-F238E27FC236}">
                <a16:creationId xmlns:a16="http://schemas.microsoft.com/office/drawing/2014/main" id="{ED8B62D1-165D-4A45-B4DC-E780A8A75B31}"/>
              </a:ext>
            </a:extLst>
          </p:cNvPr>
          <p:cNvSpPr txBox="1"/>
          <p:nvPr/>
        </p:nvSpPr>
        <p:spPr>
          <a:xfrm>
            <a:off x="414352" y="3276600"/>
            <a:ext cx="530915" cy="646331"/>
          </a:xfrm>
          <a:prstGeom prst="rect">
            <a:avLst/>
          </a:prstGeom>
          <a:noFill/>
        </p:spPr>
        <p:txBody>
          <a:bodyPr wrap="none" rtlCol="0">
            <a:spAutoFit/>
          </a:bodyPr>
          <a:lstStyle/>
          <a:p>
            <a:r>
              <a:rPr lang="en-GB" sz="3600" b="1" dirty="0">
                <a:solidFill>
                  <a:schemeClr val="accent1"/>
                </a:solidFill>
              </a:rPr>
              <a:t>✓</a:t>
            </a:r>
          </a:p>
        </p:txBody>
      </p:sp>
      <p:sp>
        <p:nvSpPr>
          <p:cNvPr id="8" name="TextBox 7">
            <a:extLst>
              <a:ext uri="{FF2B5EF4-FFF2-40B4-BE49-F238E27FC236}">
                <a16:creationId xmlns:a16="http://schemas.microsoft.com/office/drawing/2014/main" id="{35D04A7C-2140-29F6-024A-EA27542081A3}"/>
              </a:ext>
            </a:extLst>
          </p:cNvPr>
          <p:cNvSpPr txBox="1"/>
          <p:nvPr/>
        </p:nvSpPr>
        <p:spPr>
          <a:xfrm>
            <a:off x="420124" y="5469270"/>
            <a:ext cx="530915" cy="646331"/>
          </a:xfrm>
          <a:prstGeom prst="rect">
            <a:avLst/>
          </a:prstGeom>
          <a:noFill/>
        </p:spPr>
        <p:txBody>
          <a:bodyPr wrap="none" rtlCol="0">
            <a:spAutoFit/>
          </a:bodyPr>
          <a:lstStyle/>
          <a:p>
            <a:r>
              <a:rPr lang="en-GB"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4673-1242-2F81-582F-73200EABE762}"/>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8CC09C5-CC30-EC62-4078-C36724C88A35}"/>
              </a:ext>
            </a:extLst>
          </p:cNvPr>
          <p:cNvPicPr>
            <a:picLocks noChangeAspect="1"/>
          </p:cNvPicPr>
          <p:nvPr/>
        </p:nvPicPr>
        <p:blipFill>
          <a:blip r:embed="rId3"/>
          <a:srcRect t="6897" b="55236"/>
          <a:stretch>
            <a:fillRect/>
          </a:stretch>
        </p:blipFill>
        <p:spPr>
          <a:xfrm>
            <a:off x="-217521" y="-64269"/>
            <a:ext cx="12409521" cy="6876801"/>
          </a:xfrm>
          <a:prstGeom prst="rect">
            <a:avLst/>
          </a:prstGeom>
        </p:spPr>
      </p:pic>
      <p:sp>
        <p:nvSpPr>
          <p:cNvPr id="7" name="TextBox 6">
            <a:extLst>
              <a:ext uri="{FF2B5EF4-FFF2-40B4-BE49-F238E27FC236}">
                <a16:creationId xmlns:a16="http://schemas.microsoft.com/office/drawing/2014/main" id="{56366FA5-3F2C-8F35-A8A7-5A2A1622A7BE}"/>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3" name="Content Placeholder 2">
            <a:extLst>
              <a:ext uri="{FF2B5EF4-FFF2-40B4-BE49-F238E27FC236}">
                <a16:creationId xmlns:a16="http://schemas.microsoft.com/office/drawing/2014/main" id="{452534F4-107D-D566-36B3-00B08F5582C0}"/>
              </a:ext>
            </a:extLst>
          </p:cNvPr>
          <p:cNvSpPr>
            <a:spLocks noGrp="1"/>
          </p:cNvSpPr>
          <p:nvPr>
            <p:ph idx="1"/>
          </p:nvPr>
        </p:nvSpPr>
        <p:spPr>
          <a:xfrm>
            <a:off x="937759" y="-64269"/>
            <a:ext cx="11370216" cy="6767064"/>
          </a:xfrm>
          <a:solidFill>
            <a:schemeClr val="bg1"/>
          </a:solidFill>
        </p:spPr>
        <p:txBody>
          <a:bodyPr vert="horz" lIns="91440" tIns="45720" rIns="91440" bIns="45720" rtlCol="0" anchor="t">
            <a:noAutofit/>
          </a:bodyPr>
          <a:lstStyle/>
          <a:p>
            <a:pPr marL="0" indent="0">
              <a:buNone/>
            </a:pPr>
            <a:r>
              <a:rPr lang="en-GB" sz="3200" dirty="0">
                <a:solidFill>
                  <a:schemeClr val="accent3"/>
                </a:solidFill>
              </a:rPr>
              <a:t>Answers:</a:t>
            </a:r>
            <a:endParaRPr lang="en-GB" sz="3200" dirty="0">
              <a:solidFill>
                <a:schemeClr val="accent3"/>
              </a:solidFill>
              <a:latin typeface="Century Gothic" panose="020B0502020202020204" pitchFamily="34" charset="0"/>
            </a:endParaRPr>
          </a:p>
          <a:p>
            <a:pPr marL="514350" lvl="0" indent="-514350" eaLnBrk="0" fontAlgn="base" hangingPunct="0">
              <a:lnSpc>
                <a:spcPct val="100000"/>
              </a:lnSpc>
              <a:spcBef>
                <a:spcPct val="0"/>
              </a:spcBef>
              <a:spcAft>
                <a:spcPct val="0"/>
              </a:spcAft>
              <a:buFont typeface="+mj-lt"/>
              <a:buAutoNum type="arabicPeriod"/>
            </a:pPr>
            <a:r>
              <a:rPr kumimoji="0" lang="en-US" altLang="en-US" sz="3200" b="1" i="0" u="none" strike="noStrike" cap="none" normalizeH="0" baseline="0" dirty="0">
                <a:ln>
                  <a:noFill/>
                </a:ln>
                <a:solidFill>
                  <a:schemeClr val="accent3"/>
                </a:solidFill>
                <a:effectLst/>
                <a:latin typeface="Century Gothic" panose="020B0502020202020204" pitchFamily="34" charset="0"/>
              </a:rPr>
              <a:t>C. Producers</a:t>
            </a:r>
          </a:p>
          <a:p>
            <a:pPr marL="514350" lvl="0" indent="-514350" eaLnBrk="0" fontAlgn="base" hangingPunct="0">
              <a:lnSpc>
                <a:spcPct val="100000"/>
              </a:lnSpc>
              <a:spcBef>
                <a:spcPct val="0"/>
              </a:spcBef>
              <a:spcAft>
                <a:spcPct val="0"/>
              </a:spcAft>
              <a:buFont typeface="+mj-lt"/>
              <a:buAutoNum type="arabicPeriod"/>
            </a:pPr>
            <a:endParaRPr kumimoji="0" lang="en-US" altLang="en-US" sz="3200" b="0" i="0" u="none" strike="noStrike" cap="none" normalizeH="0" baseline="0" dirty="0">
              <a:ln>
                <a:noFill/>
              </a:ln>
              <a:solidFill>
                <a:schemeClr val="accent3"/>
              </a:solidFill>
              <a:effectLst/>
              <a:latin typeface="Century Gothic" panose="020B0502020202020204" pitchFamily="34" charset="0"/>
            </a:endParaRPr>
          </a:p>
          <a:p>
            <a:pPr marL="514350" lvl="0" indent="-514350" eaLnBrk="0" fontAlgn="base" hangingPunct="0">
              <a:lnSpc>
                <a:spcPct val="100000"/>
              </a:lnSpc>
              <a:spcBef>
                <a:spcPct val="0"/>
              </a:spcBef>
              <a:spcAft>
                <a:spcPct val="0"/>
              </a:spcAft>
              <a:buFont typeface="+mj-lt"/>
              <a:buAutoNum type="arabicPeriod"/>
            </a:pPr>
            <a:r>
              <a:rPr kumimoji="0" lang="en-US" altLang="en-US" sz="3200" b="1" i="0" u="none" strike="noStrike" cap="none" normalizeH="0" baseline="0" dirty="0">
                <a:ln>
                  <a:noFill/>
                </a:ln>
                <a:solidFill>
                  <a:schemeClr val="accent3"/>
                </a:solidFill>
                <a:effectLst/>
                <a:latin typeface="Century Gothic" panose="020B0502020202020204" pitchFamily="34" charset="0"/>
              </a:rPr>
              <a:t>Photosynthesis</a:t>
            </a:r>
          </a:p>
          <a:p>
            <a:pPr marL="514350" lvl="0" indent="-514350" eaLnBrk="0" fontAlgn="base" hangingPunct="0">
              <a:lnSpc>
                <a:spcPct val="100000"/>
              </a:lnSpc>
              <a:spcBef>
                <a:spcPct val="0"/>
              </a:spcBef>
              <a:spcAft>
                <a:spcPct val="0"/>
              </a:spcAft>
              <a:buFont typeface="+mj-lt"/>
              <a:buAutoNum type="arabicPeriod"/>
            </a:pPr>
            <a:endParaRPr kumimoji="0" lang="en-US" altLang="en-US" sz="3200" b="0" i="0" u="none" strike="noStrike" cap="none" normalizeH="0" baseline="0" dirty="0">
              <a:ln>
                <a:noFill/>
              </a:ln>
              <a:solidFill>
                <a:schemeClr val="accent3"/>
              </a:solidFill>
              <a:effectLst/>
              <a:latin typeface="Century Gothic" panose="020B0502020202020204" pitchFamily="34" charset="0"/>
            </a:endParaRPr>
          </a:p>
          <a:p>
            <a:pPr marL="514350" lvl="0" indent="-514350" eaLnBrk="0" fontAlgn="base" hangingPunct="0">
              <a:lnSpc>
                <a:spcPct val="100000"/>
              </a:lnSpc>
              <a:spcBef>
                <a:spcPct val="0"/>
              </a:spcBef>
              <a:spcAft>
                <a:spcPct val="0"/>
              </a:spcAft>
              <a:buFont typeface="+mj-lt"/>
              <a:buAutoNum type="arabicPeriod"/>
            </a:pPr>
            <a:r>
              <a:rPr kumimoji="0" lang="en-US" altLang="en-US" sz="3200" b="1" i="0" u="none" strike="noStrike" cap="none" normalizeH="0" baseline="0" dirty="0">
                <a:ln>
                  <a:noFill/>
                </a:ln>
                <a:solidFill>
                  <a:schemeClr val="accent3"/>
                </a:solidFill>
                <a:effectLst/>
                <a:latin typeface="Century Gothic" panose="020B0502020202020204" pitchFamily="34" charset="0"/>
              </a:rPr>
              <a:t>Rabbit</a:t>
            </a:r>
            <a:r>
              <a:rPr lang="en-US" altLang="en-US" sz="3200" dirty="0">
                <a:solidFill>
                  <a:schemeClr val="accent3"/>
                </a:solidFill>
                <a:latin typeface="Century Gothic" panose="020B0502020202020204" pitchFamily="34" charset="0"/>
              </a:rPr>
              <a:t>     </a:t>
            </a:r>
            <a:r>
              <a:rPr kumimoji="0" lang="en-US" altLang="en-US" sz="3200" b="0" i="0" u="none" strike="noStrike" cap="none" normalizeH="0" baseline="0" dirty="0">
                <a:ln>
                  <a:noFill/>
                </a:ln>
                <a:solidFill>
                  <a:schemeClr val="accent3"/>
                </a:solidFill>
                <a:effectLst/>
                <a:latin typeface="Century Gothic" panose="020B0502020202020204" pitchFamily="34" charset="0"/>
              </a:rPr>
              <a:t>(also acceptable: insect, snail)</a:t>
            </a:r>
          </a:p>
          <a:p>
            <a:pPr marL="514350" lvl="0" indent="-514350" eaLnBrk="0" fontAlgn="base" hangingPunct="0">
              <a:lnSpc>
                <a:spcPct val="100000"/>
              </a:lnSpc>
              <a:spcBef>
                <a:spcPct val="0"/>
              </a:spcBef>
              <a:spcAft>
                <a:spcPct val="0"/>
              </a:spcAft>
              <a:buFont typeface="+mj-lt"/>
              <a:buAutoNum type="arabicPeriod"/>
            </a:pPr>
            <a:endParaRPr kumimoji="0" lang="en-US" altLang="en-US" sz="3200" b="0" i="0" u="none" strike="noStrike" cap="none" normalizeH="0" baseline="0" dirty="0">
              <a:ln>
                <a:noFill/>
              </a:ln>
              <a:solidFill>
                <a:schemeClr val="accent3"/>
              </a:solidFill>
              <a:effectLst/>
              <a:latin typeface="Century Gothic" panose="020B0502020202020204" pitchFamily="34" charset="0"/>
            </a:endParaRPr>
          </a:p>
          <a:p>
            <a:pPr marL="514350" lvl="0" indent="-514350" eaLnBrk="0" fontAlgn="base" hangingPunct="0">
              <a:lnSpc>
                <a:spcPct val="100000"/>
              </a:lnSpc>
              <a:spcBef>
                <a:spcPct val="0"/>
              </a:spcBef>
              <a:spcAft>
                <a:spcPct val="0"/>
              </a:spcAft>
              <a:buFont typeface="+mj-lt"/>
              <a:buAutoNum type="arabicPeriod"/>
            </a:pPr>
            <a:r>
              <a:rPr kumimoji="0" lang="en-US" altLang="en-US" sz="3200" b="1" i="0" u="none" strike="noStrike" cap="none" normalizeH="0" baseline="0" dirty="0">
                <a:ln>
                  <a:noFill/>
                </a:ln>
                <a:solidFill>
                  <a:schemeClr val="accent3"/>
                </a:solidFill>
                <a:effectLst/>
                <a:latin typeface="Century Gothic" panose="020B0502020202020204" pitchFamily="34" charset="0"/>
              </a:rPr>
              <a:t>at the top of the pyramid</a:t>
            </a:r>
          </a:p>
          <a:p>
            <a:pPr marL="514350" lvl="0" indent="-514350" eaLnBrk="0" fontAlgn="base" hangingPunct="0">
              <a:lnSpc>
                <a:spcPct val="100000"/>
              </a:lnSpc>
              <a:spcBef>
                <a:spcPct val="0"/>
              </a:spcBef>
              <a:spcAft>
                <a:spcPct val="0"/>
              </a:spcAft>
              <a:buFont typeface="+mj-lt"/>
              <a:buAutoNum type="arabicPeriod"/>
            </a:pPr>
            <a:endParaRPr kumimoji="0" lang="en-US" altLang="en-US" sz="3200" b="0" i="0" u="none" strike="noStrike" cap="none" normalizeH="0" baseline="0" dirty="0">
              <a:ln>
                <a:noFill/>
              </a:ln>
              <a:solidFill>
                <a:schemeClr val="accent3"/>
              </a:solidFill>
              <a:effectLst/>
              <a:latin typeface="Century Gothic" panose="020B0502020202020204" pitchFamily="34" charset="0"/>
            </a:endParaRPr>
          </a:p>
          <a:p>
            <a:pPr marL="514350" lvl="0" indent="-514350" eaLnBrk="0" fontAlgn="base" hangingPunct="0">
              <a:lnSpc>
                <a:spcPct val="100000"/>
              </a:lnSpc>
              <a:spcBef>
                <a:spcPct val="0"/>
              </a:spcBef>
              <a:spcAft>
                <a:spcPct val="0"/>
              </a:spcAft>
              <a:buFont typeface="+mj-lt"/>
              <a:buAutoNum type="arabicPeriod"/>
            </a:pPr>
            <a:r>
              <a:rPr kumimoji="0" lang="en-US" altLang="en-US" sz="3200" b="1" i="0" u="none" strike="noStrike" cap="none" normalizeH="0" baseline="0" dirty="0">
                <a:ln>
                  <a:noFill/>
                </a:ln>
                <a:solidFill>
                  <a:schemeClr val="accent3"/>
                </a:solidFill>
                <a:effectLst/>
                <a:latin typeface="Century Gothic" panose="020B0502020202020204" pitchFamily="34" charset="0"/>
              </a:rPr>
              <a:t>The amount of biomass gets smaller as you move up the pyramid.</a:t>
            </a:r>
          </a:p>
          <a:p>
            <a:pPr marL="514350" lvl="0" indent="-514350" eaLnBrk="0" fontAlgn="base" hangingPunct="0">
              <a:lnSpc>
                <a:spcPct val="100000"/>
              </a:lnSpc>
              <a:spcBef>
                <a:spcPct val="0"/>
              </a:spcBef>
              <a:spcAft>
                <a:spcPct val="0"/>
              </a:spcAft>
              <a:buFont typeface="+mj-lt"/>
              <a:buAutoNum type="arabicPeriod"/>
            </a:pPr>
            <a:endParaRPr kumimoji="0" lang="en-US" altLang="en-US" sz="3200" b="0" i="0" u="none" strike="noStrike" cap="none" normalizeH="0" baseline="0" dirty="0">
              <a:ln>
                <a:noFill/>
              </a:ln>
              <a:solidFill>
                <a:schemeClr val="accent3"/>
              </a:solidFill>
              <a:effectLst/>
              <a:latin typeface="Century Gothic" panose="020B0502020202020204" pitchFamily="34" charset="0"/>
            </a:endParaRPr>
          </a:p>
          <a:p>
            <a:pPr marL="514350" lvl="0" indent="-514350" eaLnBrk="0" fontAlgn="base" hangingPunct="0">
              <a:lnSpc>
                <a:spcPct val="100000"/>
              </a:lnSpc>
              <a:spcBef>
                <a:spcPct val="0"/>
              </a:spcBef>
              <a:spcAft>
                <a:spcPct val="0"/>
              </a:spcAft>
              <a:buFont typeface="+mj-lt"/>
              <a:buAutoNum type="arabicPeriod"/>
            </a:pPr>
            <a:r>
              <a:rPr kumimoji="0" lang="en-US" altLang="en-US" sz="3200" b="1" i="0" u="none" strike="noStrike" cap="none" normalizeH="0" baseline="0" dirty="0">
                <a:ln>
                  <a:noFill/>
                </a:ln>
                <a:solidFill>
                  <a:schemeClr val="accent3"/>
                </a:solidFill>
                <a:effectLst/>
                <a:latin typeface="Century Gothic" panose="020B0502020202020204" pitchFamily="34" charset="0"/>
              </a:rPr>
              <a:t>The consumers would die or decrease in number because they would have no food to eat.</a:t>
            </a:r>
            <a:endParaRPr kumimoji="0" lang="en-US" altLang="en-US" sz="3200" b="0" i="0" u="none" strike="noStrike" cap="none" normalizeH="0" baseline="0" dirty="0">
              <a:ln>
                <a:noFill/>
              </a:ln>
              <a:solidFill>
                <a:schemeClr val="accent3"/>
              </a:solidFill>
              <a:effectLst/>
              <a:latin typeface="Century Gothic" panose="020B0502020202020204" pitchFamily="34" charset="0"/>
            </a:endParaRPr>
          </a:p>
          <a:p>
            <a:pPr marL="0" indent="0">
              <a:buNone/>
            </a:pPr>
            <a:endParaRPr lang="en-GB" sz="2400" dirty="0">
              <a:solidFill>
                <a:srgbClr val="00B050"/>
              </a:solidFill>
            </a:endParaRPr>
          </a:p>
        </p:txBody>
      </p:sp>
      <p:sp>
        <p:nvSpPr>
          <p:cNvPr id="17" name="TextBox 16">
            <a:extLst>
              <a:ext uri="{FF2B5EF4-FFF2-40B4-BE49-F238E27FC236}">
                <a16:creationId xmlns:a16="http://schemas.microsoft.com/office/drawing/2014/main" id="{BD0D3CA3-6987-4F78-0549-D5CEE43E00DC}"/>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Read Now</a:t>
            </a:r>
          </a:p>
        </p:txBody>
      </p:sp>
      <p:pic>
        <p:nvPicPr>
          <p:cNvPr id="2052" name="Picture 4" descr="GCSE Geography Weather Hazards SoW | Teaching Resources">
            <a:extLst>
              <a:ext uri="{FF2B5EF4-FFF2-40B4-BE49-F238E27FC236}">
                <a16:creationId xmlns:a16="http://schemas.microsoft.com/office/drawing/2014/main" id="{F9B2C84D-F068-094B-A595-EBA4ABA72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9018" y="-1"/>
            <a:ext cx="2382982" cy="133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4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D40CF-C87A-A96F-9F01-E09BEC4DB22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279728D-E411-C9AD-7B05-7455564B926E}"/>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17" name="TextBox 16">
            <a:extLst>
              <a:ext uri="{FF2B5EF4-FFF2-40B4-BE49-F238E27FC236}">
                <a16:creationId xmlns:a16="http://schemas.microsoft.com/office/drawing/2014/main" id="{0225AA00-C23F-2B08-3182-06C3030599B1}"/>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Daily Review</a:t>
            </a:r>
          </a:p>
        </p:txBody>
      </p:sp>
      <p:sp>
        <p:nvSpPr>
          <p:cNvPr id="8" name="Content Placeholder 7">
            <a:extLst>
              <a:ext uri="{FF2B5EF4-FFF2-40B4-BE49-F238E27FC236}">
                <a16:creationId xmlns:a16="http://schemas.microsoft.com/office/drawing/2014/main" id="{9BFC6B52-1A88-500B-8260-6EA27557B1DB}"/>
              </a:ext>
            </a:extLst>
          </p:cNvPr>
          <p:cNvSpPr>
            <a:spLocks noGrp="1"/>
          </p:cNvSpPr>
          <p:nvPr>
            <p:ph idx="1"/>
          </p:nvPr>
        </p:nvSpPr>
        <p:spPr>
          <a:xfrm>
            <a:off x="1371600" y="1515291"/>
            <a:ext cx="9982200" cy="4661672"/>
          </a:xfrm>
        </p:spPr>
        <p:txBody>
          <a:bodyPr/>
          <a:lstStyle/>
          <a:p>
            <a:pPr marL="0" indent="0">
              <a:buNone/>
            </a:pPr>
            <a:r>
              <a:rPr lang="en-GB"/>
              <a:t>Follow your teachers instructions:</a:t>
            </a:r>
          </a:p>
          <a:p>
            <a:pPr marL="0" indent="0">
              <a:buNone/>
            </a:pPr>
            <a:r>
              <a:rPr lang="en-GB"/>
              <a:t>“When I say go show me a MWB and a MWB Pen”</a:t>
            </a:r>
          </a:p>
          <a:p>
            <a:pPr marL="0" indent="0">
              <a:buNone/>
            </a:pPr>
            <a:r>
              <a:rPr lang="en-GB"/>
              <a:t>You will have 10 seconds for each question. </a:t>
            </a:r>
          </a:p>
          <a:p>
            <a:pPr marL="0" indent="0">
              <a:buNone/>
            </a:pPr>
            <a:r>
              <a:rPr lang="en-GB"/>
              <a:t>Hold your MWB in the </a:t>
            </a:r>
            <a:r>
              <a:rPr lang="en-GB" b="1"/>
              <a:t>Ready</a:t>
            </a:r>
            <a:r>
              <a:rPr lang="en-GB"/>
              <a:t> position</a:t>
            </a:r>
          </a:p>
          <a:p>
            <a:pPr marL="0" indent="0">
              <a:buNone/>
            </a:pPr>
            <a:r>
              <a:rPr lang="en-GB"/>
              <a:t>“Show me”</a:t>
            </a:r>
          </a:p>
          <a:p>
            <a:pPr marL="0" indent="0">
              <a:buNone/>
            </a:pPr>
            <a:r>
              <a:rPr lang="en-GB"/>
              <a:t>You need to score 70% to pass</a:t>
            </a:r>
          </a:p>
          <a:p>
            <a:pPr marL="0" indent="0">
              <a:buNone/>
            </a:pPr>
            <a:r>
              <a:rPr lang="en-GB"/>
              <a:t>Subtitle </a:t>
            </a:r>
            <a:r>
              <a:rPr lang="en-GB" b="1"/>
              <a:t>‘test score’ ?/10</a:t>
            </a:r>
          </a:p>
        </p:txBody>
      </p:sp>
      <p:grpSp>
        <p:nvGrpSpPr>
          <p:cNvPr id="34" name="Group 33">
            <a:extLst>
              <a:ext uri="{FF2B5EF4-FFF2-40B4-BE49-F238E27FC236}">
                <a16:creationId xmlns:a16="http://schemas.microsoft.com/office/drawing/2014/main" id="{0A587C07-6C84-0222-BFE4-D07079D83BD4}"/>
              </a:ext>
            </a:extLst>
          </p:cNvPr>
          <p:cNvGrpSpPr/>
          <p:nvPr/>
        </p:nvGrpSpPr>
        <p:grpSpPr>
          <a:xfrm>
            <a:off x="9614796" y="6387318"/>
            <a:ext cx="1994299" cy="478636"/>
            <a:chOff x="9614803" y="6387318"/>
            <a:chExt cx="1341657" cy="447712"/>
          </a:xfrm>
        </p:grpSpPr>
        <p:pic>
          <p:nvPicPr>
            <p:cNvPr id="30" name="Picture 29" descr="A picture containing text&#10;&#10;Description automatically generated">
              <a:extLst>
                <a:ext uri="{FF2B5EF4-FFF2-40B4-BE49-F238E27FC236}">
                  <a16:creationId xmlns:a16="http://schemas.microsoft.com/office/drawing/2014/main" id="{B2D66E4F-A3D6-D7BB-085C-94613A75B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03" y="6395709"/>
              <a:ext cx="330463" cy="4298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picture containing text, sign&#10;&#10;Description automatically generated">
              <a:extLst>
                <a:ext uri="{FF2B5EF4-FFF2-40B4-BE49-F238E27FC236}">
                  <a16:creationId xmlns:a16="http://schemas.microsoft.com/office/drawing/2014/main" id="{D6625AAA-37D5-E818-899C-B43924C4F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7411" y="6388853"/>
              <a:ext cx="323977" cy="4461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picture containing text&#10;&#10;Description automatically generated">
              <a:extLst>
                <a:ext uri="{FF2B5EF4-FFF2-40B4-BE49-F238E27FC236}">
                  <a16:creationId xmlns:a16="http://schemas.microsoft.com/office/drawing/2014/main" id="{FD682F4B-999A-5215-2024-142C8274A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0702" y="6391698"/>
              <a:ext cx="345758" cy="4368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F0D5CB0-6BDF-CFCB-A5A7-9AF0A9F09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194" y="6387318"/>
              <a:ext cx="330582" cy="446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163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C7AB-13C5-9B68-798E-96A62E567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4AF24-DDD8-96F6-696F-A142E350D91B}"/>
              </a:ext>
            </a:extLst>
          </p:cNvPr>
          <p:cNvSpPr>
            <a:spLocks noGrp="1"/>
          </p:cNvSpPr>
          <p:nvPr>
            <p:ph type="title"/>
          </p:nvPr>
        </p:nvSpPr>
        <p:spPr/>
        <p:txBody>
          <a:bodyPr/>
          <a:lstStyle/>
          <a:p>
            <a:r>
              <a:rPr lang="en-GB" dirty="0"/>
              <a:t>MWB Quiz</a:t>
            </a:r>
          </a:p>
        </p:txBody>
      </p:sp>
      <p:graphicFrame>
        <p:nvGraphicFramePr>
          <p:cNvPr id="4" name="Table 3">
            <a:extLst>
              <a:ext uri="{FF2B5EF4-FFF2-40B4-BE49-F238E27FC236}">
                <a16:creationId xmlns:a16="http://schemas.microsoft.com/office/drawing/2014/main" id="{33A1AE10-E2FC-34F2-5F12-F527871D8C4C}"/>
              </a:ext>
            </a:extLst>
          </p:cNvPr>
          <p:cNvGraphicFramePr>
            <a:graphicFrameLocks noGrp="1"/>
          </p:cNvGraphicFramePr>
          <p:nvPr/>
        </p:nvGraphicFramePr>
        <p:xfrm>
          <a:off x="419099" y="1690688"/>
          <a:ext cx="11605726" cy="4611081"/>
        </p:xfrm>
        <a:graphic>
          <a:graphicData uri="http://schemas.openxmlformats.org/drawingml/2006/table">
            <a:tbl>
              <a:tblPr/>
              <a:tblGrid>
                <a:gridCol w="11605726">
                  <a:extLst>
                    <a:ext uri="{9D8B030D-6E8A-4147-A177-3AD203B41FA5}">
                      <a16:colId xmlns:a16="http://schemas.microsoft.com/office/drawing/2014/main" val="856610177"/>
                    </a:ext>
                  </a:extLst>
                </a:gridCol>
              </a:tblGrid>
              <a:tr h="980802">
                <a:tc>
                  <a:txBody>
                    <a:bodyPr/>
                    <a:lstStyle/>
                    <a:p>
                      <a:pPr algn="l" rtl="0" fontAlgn="base">
                        <a:lnSpc>
                          <a:spcPct val="100000"/>
                        </a:lnSpc>
                        <a:buNone/>
                      </a:pPr>
                      <a:r>
                        <a:rPr lang="en-GB" sz="2800" b="0" i="0" dirty="0">
                          <a:effectLst/>
                          <a:latin typeface="Aptos" panose="020B0004020202020204" pitchFamily="34" charset="0"/>
                        </a:rPr>
                        <a:t>1)What is the rate of change of velocity?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43860273"/>
                  </a:ext>
                </a:extLst>
              </a:tr>
              <a:tr h="922315">
                <a:tc>
                  <a:txBody>
                    <a:bodyPr/>
                    <a:lstStyle/>
                    <a:p>
                      <a:pPr algn="l" rtl="0" fontAlgn="base">
                        <a:lnSpc>
                          <a:spcPct val="100000"/>
                        </a:lnSpc>
                        <a:buNone/>
                      </a:pPr>
                      <a:r>
                        <a:rPr lang="en-GB" sz="2800" b="0" i="0" dirty="0">
                          <a:effectLst/>
                          <a:latin typeface="Aptos" panose="020B0004020202020204" pitchFamily="34" charset="0"/>
                        </a:rPr>
                        <a:t>2) What is the term for slowing down (also known as negative acceleration) </a:t>
                      </a: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90649277"/>
                  </a:ext>
                </a:extLst>
              </a:tr>
              <a:tr h="935665">
                <a:tc>
                  <a:txBody>
                    <a:bodyPr/>
                    <a:lstStyle/>
                    <a:p>
                      <a:pPr algn="l" rtl="0" fontAlgn="base">
                        <a:lnSpc>
                          <a:spcPct val="100000"/>
                        </a:lnSpc>
                        <a:buNone/>
                      </a:pPr>
                      <a:r>
                        <a:rPr lang="en-GB" sz="2800" b="0" i="0" dirty="0">
                          <a:effectLst/>
                          <a:latin typeface="Aptos" panose="020B0004020202020204" pitchFamily="34" charset="0"/>
                        </a:rPr>
                        <a:t>3) What is the unit for acceleration?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0095492"/>
                  </a:ext>
                </a:extLst>
              </a:tr>
              <a:tr h="1020725">
                <a:tc>
                  <a:txBody>
                    <a:bodyPr/>
                    <a:lstStyle/>
                    <a:p>
                      <a:pPr algn="l" rtl="0" fontAlgn="base">
                        <a:lnSpc>
                          <a:spcPct val="100000"/>
                        </a:lnSpc>
                        <a:buNone/>
                      </a:pPr>
                      <a:r>
                        <a:rPr lang="en-GB" sz="2800" b="0" i="0" dirty="0">
                          <a:effectLst/>
                          <a:latin typeface="Aptos" panose="020B0004020202020204" pitchFamily="34" charset="0"/>
                        </a:rPr>
                        <a:t>4) What term describes something that is not moving?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00881825"/>
                  </a:ext>
                </a:extLst>
              </a:tr>
              <a:tr h="751574">
                <a:tc>
                  <a:txBody>
                    <a:bodyPr/>
                    <a:lstStyle/>
                    <a:p>
                      <a:pPr algn="l" rtl="0" fontAlgn="base">
                        <a:lnSpc>
                          <a:spcPct val="100000"/>
                        </a:lnSpc>
                        <a:buNone/>
                      </a:pPr>
                      <a:r>
                        <a:rPr lang="en-GB" sz="2800" b="0" i="0" dirty="0">
                          <a:effectLst/>
                          <a:latin typeface="Aptos" panose="020B0004020202020204" pitchFamily="34" charset="0"/>
                        </a:rPr>
                        <a:t>5) What is the distance covered per unit time?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99353088"/>
                  </a:ext>
                </a:extLst>
              </a:tr>
            </a:tbl>
          </a:graphicData>
        </a:graphic>
      </p:graphicFrame>
    </p:spTree>
    <p:extLst>
      <p:ext uri="{BB962C8B-B14F-4D97-AF65-F5344CB8AC3E}">
        <p14:creationId xmlns:p14="http://schemas.microsoft.com/office/powerpoint/2010/main" val="3678047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00805-1F4D-8ABE-929D-493E027B9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87CE0-5774-BAA3-AD2B-BA960276A889}"/>
              </a:ext>
            </a:extLst>
          </p:cNvPr>
          <p:cNvSpPr>
            <a:spLocks noGrp="1"/>
          </p:cNvSpPr>
          <p:nvPr>
            <p:ph type="title"/>
          </p:nvPr>
        </p:nvSpPr>
        <p:spPr/>
        <p:txBody>
          <a:bodyPr/>
          <a:lstStyle/>
          <a:p>
            <a:r>
              <a:rPr lang="en-GB" dirty="0"/>
              <a:t>MWB Quiz</a:t>
            </a:r>
          </a:p>
        </p:txBody>
      </p:sp>
      <p:graphicFrame>
        <p:nvGraphicFramePr>
          <p:cNvPr id="4" name="Table 3">
            <a:extLst>
              <a:ext uri="{FF2B5EF4-FFF2-40B4-BE49-F238E27FC236}">
                <a16:creationId xmlns:a16="http://schemas.microsoft.com/office/drawing/2014/main" id="{A08722D4-84DF-3546-997C-4894BBC79D50}"/>
              </a:ext>
            </a:extLst>
          </p:cNvPr>
          <p:cNvGraphicFramePr>
            <a:graphicFrameLocks noGrp="1"/>
          </p:cNvGraphicFramePr>
          <p:nvPr/>
        </p:nvGraphicFramePr>
        <p:xfrm>
          <a:off x="419100" y="1403498"/>
          <a:ext cx="11353800" cy="5582068"/>
        </p:xfrm>
        <a:graphic>
          <a:graphicData uri="http://schemas.openxmlformats.org/drawingml/2006/table">
            <a:tbl>
              <a:tblPr/>
              <a:tblGrid>
                <a:gridCol w="8618574">
                  <a:extLst>
                    <a:ext uri="{9D8B030D-6E8A-4147-A177-3AD203B41FA5}">
                      <a16:colId xmlns:a16="http://schemas.microsoft.com/office/drawing/2014/main" val="856610177"/>
                    </a:ext>
                  </a:extLst>
                </a:gridCol>
                <a:gridCol w="2735226">
                  <a:extLst>
                    <a:ext uri="{9D8B030D-6E8A-4147-A177-3AD203B41FA5}">
                      <a16:colId xmlns:a16="http://schemas.microsoft.com/office/drawing/2014/main" val="3429709562"/>
                    </a:ext>
                  </a:extLst>
                </a:gridCol>
              </a:tblGrid>
              <a:tr h="980723">
                <a:tc>
                  <a:txBody>
                    <a:bodyPr/>
                    <a:lstStyle/>
                    <a:p>
                      <a:pPr algn="l" rtl="0" fontAlgn="base">
                        <a:lnSpc>
                          <a:spcPct val="100000"/>
                        </a:lnSpc>
                        <a:buNone/>
                      </a:pPr>
                      <a:r>
                        <a:rPr lang="en-GB" sz="2800" b="0" i="0" dirty="0">
                          <a:effectLst/>
                          <a:latin typeface="Aptos" panose="020B0004020202020204" pitchFamily="34" charset="0"/>
                        </a:rPr>
                        <a:t>What is the rate of change of velocity?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fontAlgn="base">
                        <a:lnSpc>
                          <a:spcPct val="100000"/>
                        </a:lnSpc>
                        <a:buNone/>
                      </a:pPr>
                      <a:r>
                        <a:rPr lang="en-GB" sz="2800" b="1" i="0" dirty="0">
                          <a:solidFill>
                            <a:srgbClr val="00B050"/>
                          </a:solidFill>
                          <a:effectLst/>
                          <a:latin typeface="Aptos" panose="020B0004020202020204" pitchFamily="34" charset="0"/>
                        </a:rPr>
                        <a:t>Acceleration </a:t>
                      </a:r>
                      <a:endParaRPr lang="en-GB" sz="4400" b="1" i="0" dirty="0">
                        <a:solidFill>
                          <a:srgbClr val="00B050"/>
                        </a:solidFill>
                        <a:effectLst/>
                      </a:endParaRPr>
                    </a:p>
                    <a:p>
                      <a:pPr algn="l" rtl="0" fontAlgn="base">
                        <a:lnSpc>
                          <a:spcPct val="100000"/>
                        </a:lnSpc>
                        <a:buNone/>
                      </a:pPr>
                      <a:r>
                        <a:rPr lang="en-GB" sz="2800" b="1" i="0" dirty="0">
                          <a:solidFill>
                            <a:srgbClr val="00B050"/>
                          </a:solidFill>
                          <a:effectLst/>
                          <a:latin typeface="Aptos" panose="020B0004020202020204" pitchFamily="34" charset="0"/>
                        </a:rPr>
                        <a:t> </a:t>
                      </a:r>
                      <a:endParaRPr lang="en-GB" sz="4400" b="1" i="0" dirty="0">
                        <a:solidFill>
                          <a:srgbClr val="00B050"/>
                        </a:solidFill>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43860273"/>
                  </a:ext>
                </a:extLst>
              </a:tr>
              <a:tr h="1400970">
                <a:tc>
                  <a:txBody>
                    <a:bodyPr/>
                    <a:lstStyle/>
                    <a:p>
                      <a:pPr algn="l" rtl="0" fontAlgn="base">
                        <a:lnSpc>
                          <a:spcPct val="100000"/>
                        </a:lnSpc>
                        <a:buNone/>
                      </a:pPr>
                      <a:r>
                        <a:rPr lang="en-GB" sz="2800" b="0" i="0" dirty="0">
                          <a:effectLst/>
                          <a:latin typeface="Aptos" panose="020B0004020202020204" pitchFamily="34" charset="0"/>
                        </a:rPr>
                        <a:t>What is the term for slowing down, also known as negative acceleration.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fontAlgn="base">
                        <a:lnSpc>
                          <a:spcPct val="100000"/>
                        </a:lnSpc>
                        <a:buNone/>
                      </a:pPr>
                      <a:r>
                        <a:rPr lang="en-GB" sz="2800" b="1" i="0">
                          <a:solidFill>
                            <a:srgbClr val="00B050"/>
                          </a:solidFill>
                          <a:effectLst/>
                          <a:latin typeface="Aptos" panose="020B0004020202020204" pitchFamily="34" charset="0"/>
                        </a:rPr>
                        <a:t>Deceleration </a:t>
                      </a:r>
                      <a:endParaRPr lang="en-GB" sz="4400" b="1" i="0">
                        <a:solidFill>
                          <a:srgbClr val="00B050"/>
                        </a:solidFill>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90649277"/>
                  </a:ext>
                </a:extLst>
              </a:tr>
              <a:tr h="1238929">
                <a:tc>
                  <a:txBody>
                    <a:bodyPr/>
                    <a:lstStyle/>
                    <a:p>
                      <a:pPr algn="l" rtl="0" fontAlgn="base">
                        <a:lnSpc>
                          <a:spcPct val="100000"/>
                        </a:lnSpc>
                        <a:buNone/>
                      </a:pPr>
                      <a:r>
                        <a:rPr lang="en-GB" sz="2800" b="0" i="0" dirty="0">
                          <a:effectLst/>
                          <a:latin typeface="Aptos" panose="020B0004020202020204" pitchFamily="34" charset="0"/>
                        </a:rPr>
                        <a:t>What is the unit for acceleration?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fontAlgn="base">
                        <a:lnSpc>
                          <a:spcPct val="100000"/>
                        </a:lnSpc>
                        <a:buNone/>
                      </a:pPr>
                      <a:r>
                        <a:rPr lang="en-GB" sz="2800" b="1" i="0" dirty="0">
                          <a:solidFill>
                            <a:srgbClr val="00B050"/>
                          </a:solidFill>
                          <a:effectLst/>
                          <a:latin typeface="Aptos" panose="020B0004020202020204" pitchFamily="34" charset="0"/>
                        </a:rPr>
                        <a:t>(m/s</a:t>
                      </a:r>
                      <a:r>
                        <a:rPr lang="en-GB" sz="2800" b="1" i="0" baseline="30000" dirty="0">
                          <a:solidFill>
                            <a:srgbClr val="00B050"/>
                          </a:solidFill>
                          <a:effectLst/>
                          <a:latin typeface="Aptos" panose="020B0004020202020204" pitchFamily="34" charset="0"/>
                        </a:rPr>
                        <a:t>2</a:t>
                      </a:r>
                      <a:r>
                        <a:rPr lang="en-GB" sz="2800" b="1" i="0" baseline="0" dirty="0">
                          <a:solidFill>
                            <a:srgbClr val="00B050"/>
                          </a:solidFill>
                          <a:effectLst/>
                          <a:latin typeface="Aptos" panose="020B0004020202020204" pitchFamily="34" charset="0"/>
                        </a:rPr>
                        <a:t>)</a:t>
                      </a:r>
                      <a:endParaRPr lang="ar-AE" sz="4400" b="1" dirty="0">
                        <a:solidFill>
                          <a:srgbClr val="00B050"/>
                        </a:solidFill>
                        <a:latin typeface="Aptos" panose="020B0004020202020204" pitchFamily="34" charset="0"/>
                      </a:endParaRPr>
                    </a:p>
                    <a:p>
                      <a:pPr algn="l" rtl="0" fontAlgn="base">
                        <a:lnSpc>
                          <a:spcPct val="100000"/>
                        </a:lnSpc>
                        <a:buNone/>
                      </a:pPr>
                      <a:endParaRPr lang="ar-AE" sz="4400" b="1" i="0" dirty="0">
                        <a:solidFill>
                          <a:srgbClr val="00B050"/>
                        </a:solidFill>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0095492"/>
                  </a:ext>
                </a:extLst>
              </a:tr>
              <a:tr h="980723">
                <a:tc>
                  <a:txBody>
                    <a:bodyPr/>
                    <a:lstStyle/>
                    <a:p>
                      <a:pPr algn="l" rtl="0" fontAlgn="base">
                        <a:lnSpc>
                          <a:spcPct val="100000"/>
                        </a:lnSpc>
                        <a:buNone/>
                      </a:pPr>
                      <a:r>
                        <a:rPr lang="en-GB" sz="2800" b="0" i="0" dirty="0">
                          <a:effectLst/>
                          <a:latin typeface="Aptos" panose="020B0004020202020204" pitchFamily="34" charset="0"/>
                        </a:rPr>
                        <a:t>What term describes something that is not moving?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fontAlgn="base">
                        <a:lnSpc>
                          <a:spcPct val="100000"/>
                        </a:lnSpc>
                        <a:buNone/>
                      </a:pPr>
                      <a:r>
                        <a:rPr lang="en-GB" sz="2800" b="1" i="0" dirty="0">
                          <a:solidFill>
                            <a:srgbClr val="00B050"/>
                          </a:solidFill>
                          <a:effectLst/>
                          <a:latin typeface="Aptos" panose="020B0004020202020204" pitchFamily="34" charset="0"/>
                        </a:rPr>
                        <a:t>Stationary</a:t>
                      </a:r>
                      <a:r>
                        <a:rPr lang="en-GB" sz="2800" b="1" i="0" dirty="0">
                          <a:solidFill>
                            <a:srgbClr val="00B050"/>
                          </a:solidFill>
                          <a:effectLst/>
                          <a:latin typeface="WordVisiCarriageReturn_MSFontService"/>
                        </a:rPr>
                        <a:t> </a:t>
                      </a:r>
                      <a:br>
                        <a:rPr lang="en-GB" sz="2800" b="1" i="0" dirty="0">
                          <a:solidFill>
                            <a:srgbClr val="00B050"/>
                          </a:solidFill>
                          <a:effectLst/>
                          <a:latin typeface="WordVisiCarriageReturn_MSFontService"/>
                        </a:rPr>
                      </a:br>
                      <a:r>
                        <a:rPr lang="en-GB" sz="2800" b="1" i="0" dirty="0">
                          <a:solidFill>
                            <a:srgbClr val="00B050"/>
                          </a:solidFill>
                          <a:effectLst/>
                          <a:latin typeface="Aptos" panose="020B0004020202020204" pitchFamily="34" charset="0"/>
                        </a:rPr>
                        <a:t> </a:t>
                      </a:r>
                      <a:endParaRPr lang="en-GB" sz="4400" b="1" i="0" dirty="0">
                        <a:solidFill>
                          <a:srgbClr val="00B050"/>
                        </a:solidFill>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00881825"/>
                  </a:ext>
                </a:extLst>
              </a:tr>
              <a:tr h="980723">
                <a:tc>
                  <a:txBody>
                    <a:bodyPr/>
                    <a:lstStyle/>
                    <a:p>
                      <a:pPr algn="l" rtl="0" fontAlgn="base">
                        <a:lnSpc>
                          <a:spcPct val="100000"/>
                        </a:lnSpc>
                        <a:buNone/>
                      </a:pPr>
                      <a:r>
                        <a:rPr lang="en-GB" sz="2800" b="0" i="0" dirty="0">
                          <a:effectLst/>
                          <a:latin typeface="Aptos" panose="020B0004020202020204" pitchFamily="34" charset="0"/>
                        </a:rPr>
                        <a:t>What is the distance covered per unit time?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fontAlgn="base">
                        <a:lnSpc>
                          <a:spcPct val="100000"/>
                        </a:lnSpc>
                        <a:buNone/>
                      </a:pPr>
                      <a:r>
                        <a:rPr lang="en-GB" sz="2800" b="1" i="0" dirty="0">
                          <a:solidFill>
                            <a:srgbClr val="00B050"/>
                          </a:solidFill>
                          <a:effectLst/>
                          <a:latin typeface="Aptos" panose="020B0004020202020204" pitchFamily="34" charset="0"/>
                        </a:rPr>
                        <a:t>Speed </a:t>
                      </a:r>
                      <a:endParaRPr lang="en-GB" sz="4400" b="1" i="0" dirty="0">
                        <a:solidFill>
                          <a:srgbClr val="00B050"/>
                        </a:solidFill>
                        <a:effectLst/>
                      </a:endParaRPr>
                    </a:p>
                    <a:p>
                      <a:pPr algn="l" rtl="0" fontAlgn="base">
                        <a:lnSpc>
                          <a:spcPct val="100000"/>
                        </a:lnSpc>
                        <a:buNone/>
                      </a:pPr>
                      <a:r>
                        <a:rPr lang="en-GB" sz="2800" b="1" i="0" dirty="0">
                          <a:solidFill>
                            <a:srgbClr val="00B050"/>
                          </a:solidFill>
                          <a:effectLst/>
                          <a:latin typeface="Aptos" panose="020B0004020202020204" pitchFamily="34" charset="0"/>
                        </a:rPr>
                        <a:t> </a:t>
                      </a:r>
                      <a:endParaRPr lang="en-GB" sz="4400" b="1" i="0" dirty="0">
                        <a:solidFill>
                          <a:srgbClr val="00B050"/>
                        </a:solidFill>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99353088"/>
                  </a:ext>
                </a:extLst>
              </a:tr>
            </a:tbl>
          </a:graphicData>
        </a:graphic>
      </p:graphicFrame>
    </p:spTree>
    <p:extLst>
      <p:ext uri="{BB962C8B-B14F-4D97-AF65-F5344CB8AC3E}">
        <p14:creationId xmlns:p14="http://schemas.microsoft.com/office/powerpoint/2010/main" val="10318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3416320"/>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Identify the levels of a pyramid of biomass in terms of producers and consumers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State the approximate efficiency biomass transfer between trophic levels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the energy losses between trophic levels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0" y="4789563"/>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364805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thermoregulation</a:t>
            </a:r>
          </a:p>
        </p:txBody>
      </p:sp>
      <p:sp>
        <p:nvSpPr>
          <p:cNvPr id="13" name="Rectangle 12">
            <a:extLst>
              <a:ext uri="{FF2B5EF4-FFF2-40B4-BE49-F238E27FC236}">
                <a16:creationId xmlns:a16="http://schemas.microsoft.com/office/drawing/2014/main" id="{3E876D59-91E6-364D-B1C6-8965DED5E5DB}"/>
              </a:ext>
            </a:extLst>
          </p:cNvPr>
          <p:cNvSpPr/>
          <p:nvPr/>
        </p:nvSpPr>
        <p:spPr>
          <a:xfrm>
            <a:off x="4699044" y="4887555"/>
            <a:ext cx="299028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trophic level</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6081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biomass</a:t>
            </a:r>
          </a:p>
        </p:txBody>
      </p:sp>
      <p:sp>
        <p:nvSpPr>
          <p:cNvPr id="16" name="Rectangle 15">
            <a:extLst>
              <a:ext uri="{FF2B5EF4-FFF2-40B4-BE49-F238E27FC236}">
                <a16:creationId xmlns:a16="http://schemas.microsoft.com/office/drawing/2014/main" id="{36C1B06E-41BD-2A49-8B6F-C85CDC3A539D}"/>
              </a:ext>
            </a:extLst>
          </p:cNvPr>
          <p:cNvSpPr/>
          <p:nvPr/>
        </p:nvSpPr>
        <p:spPr>
          <a:xfrm>
            <a:off x="5783324" y="5755169"/>
            <a:ext cx="26081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efficiency</a:t>
            </a:r>
          </a:p>
        </p:txBody>
      </p:sp>
    </p:spTree>
    <p:extLst>
      <p:ext uri="{BB962C8B-B14F-4D97-AF65-F5344CB8AC3E}">
        <p14:creationId xmlns:p14="http://schemas.microsoft.com/office/powerpoint/2010/main" val="93965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C8458-EE2E-AE41-86C0-BD4F3DD3F336}"/>
              </a:ext>
            </a:extLst>
          </p:cNvPr>
          <p:cNvSpPr txBox="1"/>
          <p:nvPr/>
        </p:nvSpPr>
        <p:spPr>
          <a:xfrm>
            <a:off x="3186581" y="183169"/>
            <a:ext cx="2461217" cy="707886"/>
          </a:xfrm>
          <a:prstGeom prst="rect">
            <a:avLst/>
          </a:prstGeom>
          <a:noFill/>
        </p:spPr>
        <p:txBody>
          <a:bodyPr wrap="square" rtlCol="0">
            <a:spAutoFit/>
          </a:bodyPr>
          <a:lstStyle/>
          <a:p>
            <a:r>
              <a:rPr lang="en-GB" sz="4000" i="1" dirty="0">
                <a:solidFill>
                  <a:schemeClr val="accent1"/>
                </a:solidFill>
                <a:latin typeface="Century Gothic" panose="020B0502020202020204" pitchFamily="34" charset="0"/>
              </a:rPr>
              <a:t>Bio</a:t>
            </a:r>
            <a:r>
              <a:rPr lang="en-GB" sz="4000" b="1" dirty="0">
                <a:solidFill>
                  <a:schemeClr val="accent1"/>
                </a:solidFill>
                <a:latin typeface="Century Gothic" panose="020B0502020202020204" pitchFamily="34" charset="0"/>
              </a:rPr>
              <a:t>mass</a:t>
            </a:r>
          </a:p>
        </p:txBody>
      </p:sp>
      <p:sp>
        <p:nvSpPr>
          <p:cNvPr id="6" name="TextBox 5">
            <a:extLst>
              <a:ext uri="{FF2B5EF4-FFF2-40B4-BE49-F238E27FC236}">
                <a16:creationId xmlns:a16="http://schemas.microsoft.com/office/drawing/2014/main" id="{14BD1D5F-A7DB-EC49-BE75-49D186B1560F}"/>
              </a:ext>
            </a:extLst>
          </p:cNvPr>
          <p:cNvSpPr txBox="1"/>
          <p:nvPr/>
        </p:nvSpPr>
        <p:spPr>
          <a:xfrm>
            <a:off x="2392379" y="1419429"/>
            <a:ext cx="817853" cy="523220"/>
          </a:xfrm>
          <a:prstGeom prst="rect">
            <a:avLst/>
          </a:prstGeom>
          <a:noFill/>
        </p:spPr>
        <p:txBody>
          <a:bodyPr wrap="none" rtlCol="0">
            <a:spAutoFit/>
          </a:bodyPr>
          <a:lstStyle/>
          <a:p>
            <a:r>
              <a:rPr lang="en-GB" sz="2800" i="1" dirty="0">
                <a:latin typeface="Century Gothic" panose="020B0502020202020204" pitchFamily="34" charset="0"/>
              </a:rPr>
              <a:t>Bio-</a:t>
            </a:r>
            <a:endParaRPr lang="en-GB" sz="2400" i="1" dirty="0">
              <a:latin typeface="Century Gothic" panose="020B0502020202020204" pitchFamily="34" charset="0"/>
            </a:endParaRPr>
          </a:p>
        </p:txBody>
      </p:sp>
      <p:sp>
        <p:nvSpPr>
          <p:cNvPr id="7" name="TextBox 6">
            <a:extLst>
              <a:ext uri="{FF2B5EF4-FFF2-40B4-BE49-F238E27FC236}">
                <a16:creationId xmlns:a16="http://schemas.microsoft.com/office/drawing/2014/main" id="{E8210B2F-1F8A-4E42-8B36-93A0AD78E955}"/>
              </a:ext>
            </a:extLst>
          </p:cNvPr>
          <p:cNvSpPr txBox="1"/>
          <p:nvPr/>
        </p:nvSpPr>
        <p:spPr>
          <a:xfrm>
            <a:off x="5074907" y="1479502"/>
            <a:ext cx="1164101" cy="523220"/>
          </a:xfrm>
          <a:prstGeom prst="rect">
            <a:avLst/>
          </a:prstGeom>
          <a:noFill/>
        </p:spPr>
        <p:txBody>
          <a:bodyPr wrap="none" rtlCol="0">
            <a:spAutoFit/>
          </a:bodyPr>
          <a:lstStyle/>
          <a:p>
            <a:r>
              <a:rPr lang="en-GB" sz="2800" i="1" dirty="0">
                <a:latin typeface="Century Gothic" panose="020B0502020202020204" pitchFamily="34" charset="0"/>
              </a:rPr>
              <a:t>-mass</a:t>
            </a:r>
            <a:endParaRPr lang="en-GB" sz="2400" i="1" dirty="0">
              <a:latin typeface="Century Gothic" panose="020B0502020202020204" pitchFamily="34" charset="0"/>
            </a:endParaRPr>
          </a:p>
        </p:txBody>
      </p:sp>
      <p:sp>
        <p:nvSpPr>
          <p:cNvPr id="8" name="TextBox 7">
            <a:extLst>
              <a:ext uri="{FF2B5EF4-FFF2-40B4-BE49-F238E27FC236}">
                <a16:creationId xmlns:a16="http://schemas.microsoft.com/office/drawing/2014/main" id="{B60F20AA-0DF5-0F41-9A89-07D67CC13619}"/>
              </a:ext>
            </a:extLst>
          </p:cNvPr>
          <p:cNvSpPr txBox="1"/>
          <p:nvPr/>
        </p:nvSpPr>
        <p:spPr>
          <a:xfrm>
            <a:off x="2260218" y="2139349"/>
            <a:ext cx="1491114" cy="461665"/>
          </a:xfrm>
          <a:prstGeom prst="rect">
            <a:avLst/>
          </a:prstGeom>
          <a:noFill/>
        </p:spPr>
        <p:txBody>
          <a:bodyPr wrap="square" rtlCol="0">
            <a:spAutoFit/>
          </a:bodyPr>
          <a:lstStyle/>
          <a:p>
            <a:r>
              <a:rPr lang="en-GB" sz="2400" i="1" dirty="0">
                <a:latin typeface="Century Gothic" panose="020B0502020202020204" pitchFamily="34" charset="0"/>
              </a:rPr>
              <a:t>‘living’</a:t>
            </a:r>
          </a:p>
        </p:txBody>
      </p:sp>
      <p:sp>
        <p:nvSpPr>
          <p:cNvPr id="9" name="TextBox 8">
            <a:extLst>
              <a:ext uri="{FF2B5EF4-FFF2-40B4-BE49-F238E27FC236}">
                <a16:creationId xmlns:a16="http://schemas.microsoft.com/office/drawing/2014/main" id="{37A2C50A-ADD7-F344-9E2A-5D0299596759}"/>
              </a:ext>
            </a:extLst>
          </p:cNvPr>
          <p:cNvSpPr txBox="1"/>
          <p:nvPr/>
        </p:nvSpPr>
        <p:spPr>
          <a:xfrm>
            <a:off x="4584167" y="2174157"/>
            <a:ext cx="3047629" cy="461665"/>
          </a:xfrm>
          <a:prstGeom prst="rect">
            <a:avLst/>
          </a:prstGeom>
          <a:noFill/>
        </p:spPr>
        <p:txBody>
          <a:bodyPr wrap="none" rtlCol="0">
            <a:spAutoFit/>
          </a:bodyPr>
          <a:lstStyle/>
          <a:p>
            <a:r>
              <a:rPr lang="en-GB" sz="2400" i="1" dirty="0">
                <a:latin typeface="Century Gothic" panose="020B0502020202020204" pitchFamily="34" charset="0"/>
              </a:rPr>
              <a:t>‘amount of matter’</a:t>
            </a:r>
          </a:p>
        </p:txBody>
      </p:sp>
      <p:sp>
        <p:nvSpPr>
          <p:cNvPr id="11" name="TextBox 10">
            <a:extLst>
              <a:ext uri="{FF2B5EF4-FFF2-40B4-BE49-F238E27FC236}">
                <a16:creationId xmlns:a16="http://schemas.microsoft.com/office/drawing/2014/main" id="{BD6733D0-5B97-6A43-AF09-70AB71BBF2A6}"/>
              </a:ext>
            </a:extLst>
          </p:cNvPr>
          <p:cNvSpPr txBox="1"/>
          <p:nvPr/>
        </p:nvSpPr>
        <p:spPr>
          <a:xfrm>
            <a:off x="515456" y="460640"/>
            <a:ext cx="1071127" cy="461665"/>
          </a:xfrm>
          <a:prstGeom prst="rect">
            <a:avLst/>
          </a:prstGeom>
          <a:noFill/>
        </p:spPr>
        <p:txBody>
          <a:bodyPr wrap="none" rtlCol="0">
            <a:spAutoFit/>
          </a:bodyPr>
          <a:lstStyle/>
          <a:p>
            <a:r>
              <a:rPr lang="en-GB" sz="2400">
                <a:latin typeface="Century Gothic" panose="020B0502020202020204" pitchFamily="34" charset="0"/>
              </a:rPr>
              <a:t>Word:</a:t>
            </a:r>
          </a:p>
        </p:txBody>
      </p:sp>
      <p:sp>
        <p:nvSpPr>
          <p:cNvPr id="12" name="TextBox 11">
            <a:extLst>
              <a:ext uri="{FF2B5EF4-FFF2-40B4-BE49-F238E27FC236}">
                <a16:creationId xmlns:a16="http://schemas.microsoft.com/office/drawing/2014/main" id="{78D02E36-83A2-3845-8020-3D1091E149A3}"/>
              </a:ext>
            </a:extLst>
          </p:cNvPr>
          <p:cNvSpPr txBox="1"/>
          <p:nvPr/>
        </p:nvSpPr>
        <p:spPr>
          <a:xfrm>
            <a:off x="557465" y="1468536"/>
            <a:ext cx="1659429" cy="830997"/>
          </a:xfrm>
          <a:prstGeom prst="rect">
            <a:avLst/>
          </a:prstGeom>
          <a:noFill/>
        </p:spPr>
        <p:txBody>
          <a:bodyPr wrap="square" rtlCol="0">
            <a:spAutoFit/>
          </a:bodyPr>
          <a:lstStyle/>
          <a:p>
            <a:r>
              <a:rPr lang="en-GB" sz="2400">
                <a:latin typeface="Century Gothic" panose="020B0502020202020204" pitchFamily="34" charset="0"/>
              </a:rPr>
              <a:t>Comes from:</a:t>
            </a:r>
          </a:p>
        </p:txBody>
      </p:sp>
      <p:sp>
        <p:nvSpPr>
          <p:cNvPr id="13" name="TextBox 12">
            <a:extLst>
              <a:ext uri="{FF2B5EF4-FFF2-40B4-BE49-F238E27FC236}">
                <a16:creationId xmlns:a16="http://schemas.microsoft.com/office/drawing/2014/main" id="{6ECC0604-83C4-F042-93B4-04DB37EA346C}"/>
              </a:ext>
            </a:extLst>
          </p:cNvPr>
          <p:cNvSpPr txBox="1"/>
          <p:nvPr/>
        </p:nvSpPr>
        <p:spPr>
          <a:xfrm>
            <a:off x="515456" y="2985836"/>
            <a:ext cx="1659429" cy="461665"/>
          </a:xfrm>
          <a:prstGeom prst="rect">
            <a:avLst/>
          </a:prstGeom>
          <a:noFill/>
        </p:spPr>
        <p:txBody>
          <a:bodyPr wrap="none" rtlCol="0">
            <a:spAutoFit/>
          </a:bodyPr>
          <a:lstStyle/>
          <a:p>
            <a:r>
              <a:rPr lang="en-GB" sz="2400">
                <a:latin typeface="Century Gothic" panose="020B0502020202020204" pitchFamily="34" charset="0"/>
              </a:rPr>
              <a:t>Definition:</a:t>
            </a:r>
          </a:p>
        </p:txBody>
      </p:sp>
      <p:sp>
        <p:nvSpPr>
          <p:cNvPr id="14" name="TextBox 13">
            <a:extLst>
              <a:ext uri="{FF2B5EF4-FFF2-40B4-BE49-F238E27FC236}">
                <a16:creationId xmlns:a16="http://schemas.microsoft.com/office/drawing/2014/main" id="{DA20AAC1-E38F-C54E-A442-D1AE1F49E196}"/>
              </a:ext>
            </a:extLst>
          </p:cNvPr>
          <p:cNvSpPr txBox="1"/>
          <p:nvPr/>
        </p:nvSpPr>
        <p:spPr>
          <a:xfrm>
            <a:off x="2495190" y="3013501"/>
            <a:ext cx="8090152" cy="830997"/>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Biomass </a:t>
            </a:r>
            <a:r>
              <a:rPr lang="en-GB" sz="2400" dirty="0">
                <a:latin typeface="Century Gothic" panose="020B0502020202020204" pitchFamily="34" charset="0"/>
              </a:rPr>
              <a:t>is a measure of the total quantity of organic (living or recently dead) material </a:t>
            </a:r>
          </a:p>
        </p:txBody>
      </p:sp>
      <p:cxnSp>
        <p:nvCxnSpPr>
          <p:cNvPr id="16" name="Straight Arrow Connector 15">
            <a:extLst>
              <a:ext uri="{FF2B5EF4-FFF2-40B4-BE49-F238E27FC236}">
                <a16:creationId xmlns:a16="http://schemas.microsoft.com/office/drawing/2014/main" id="{8307088D-90A9-E94A-9F2A-8A69AEFD3C7B}"/>
              </a:ext>
            </a:extLst>
          </p:cNvPr>
          <p:cNvCxnSpPr>
            <a:cxnSpLocks/>
          </p:cNvCxnSpPr>
          <p:nvPr/>
        </p:nvCxnSpPr>
        <p:spPr>
          <a:xfrm flipH="1">
            <a:off x="3314418" y="901987"/>
            <a:ext cx="135860" cy="47015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3CDCFF-16FD-764C-B617-2AA391599E4A}"/>
              </a:ext>
            </a:extLst>
          </p:cNvPr>
          <p:cNvCxnSpPr>
            <a:cxnSpLocks/>
          </p:cNvCxnSpPr>
          <p:nvPr/>
        </p:nvCxnSpPr>
        <p:spPr>
          <a:xfrm>
            <a:off x="5369724" y="849714"/>
            <a:ext cx="278075" cy="49163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Free Plant Growing photo and picture">
            <a:extLst>
              <a:ext uri="{FF2B5EF4-FFF2-40B4-BE49-F238E27FC236}">
                <a16:creationId xmlns:a16="http://schemas.microsoft.com/office/drawing/2014/main" id="{FAD747BB-1B03-A7BB-94B3-0AC0498D9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160" y="205273"/>
            <a:ext cx="3431630" cy="2155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505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8A65039D-F408-4227-A62E-C230BD1FA435}"/>
              </a:ext>
            </a:extLst>
          </p:cNvPr>
          <p:cNvSpPr/>
          <p:nvPr/>
        </p:nvSpPr>
        <p:spPr>
          <a:xfrm>
            <a:off x="2973681" y="3501130"/>
            <a:ext cx="609747"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entury Gothic" panose="020B0502020202020204" pitchFamily="34" charset="0"/>
              </a:rPr>
              <a:t> </a:t>
            </a:r>
          </a:p>
        </p:txBody>
      </p:sp>
      <p:sp>
        <p:nvSpPr>
          <p:cNvPr id="7" name="TextBox 6"/>
          <p:cNvSpPr txBox="1"/>
          <p:nvPr/>
        </p:nvSpPr>
        <p:spPr>
          <a:xfrm>
            <a:off x="554418" y="1863066"/>
            <a:ext cx="10620000" cy="1107996"/>
          </a:xfrm>
          <a:prstGeom prst="rect">
            <a:avLst/>
          </a:prstGeom>
          <a:noFill/>
        </p:spPr>
        <p:txBody>
          <a:bodyPr wrap="square" lIns="0" tIns="0" rIns="0" bIns="0" rtlCol="0">
            <a:spAutoFit/>
          </a:bodyPr>
          <a:lstStyle/>
          <a:p>
            <a:endParaRPr lang="en-GB" sz="2400" b="1">
              <a:latin typeface="Century Gothic" panose="020B0502020202020204" pitchFamily="34" charset="0"/>
            </a:endParaRPr>
          </a:p>
          <a:p>
            <a:r>
              <a:rPr lang="en-GB" sz="2400">
                <a:latin typeface="Century Gothic" panose="020B0502020202020204" pitchFamily="34" charset="0"/>
              </a:rPr>
              <a:t>Biomass is </a:t>
            </a:r>
            <a:r>
              <a:rPr lang="en-GB" sz="2400" b="1">
                <a:latin typeface="Century Gothic" panose="020B0502020202020204" pitchFamily="34" charset="0"/>
              </a:rPr>
              <a:t>lost </a:t>
            </a:r>
            <a:r>
              <a:rPr lang="en-GB" sz="2400">
                <a:latin typeface="Century Gothic" panose="020B0502020202020204" pitchFamily="34" charset="0"/>
              </a:rPr>
              <a:t>between trophic levels as energy is lost between levels </a:t>
            </a:r>
          </a:p>
          <a:p>
            <a:endParaRPr lang="en-GB" sz="240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Pyramids of Biomass</a:t>
            </a:r>
          </a:p>
        </p:txBody>
      </p:sp>
      <p:sp>
        <p:nvSpPr>
          <p:cNvPr id="13" name="TextBox 12">
            <a:extLst>
              <a:ext uri="{FF2B5EF4-FFF2-40B4-BE49-F238E27FC236}">
                <a16:creationId xmlns:a16="http://schemas.microsoft.com/office/drawing/2014/main" id="{5EFA15B1-E638-A84C-A5C5-12890E93EF22}"/>
              </a:ext>
            </a:extLst>
          </p:cNvPr>
          <p:cNvSpPr txBox="1"/>
          <p:nvPr/>
        </p:nvSpPr>
        <p:spPr>
          <a:xfrm>
            <a:off x="3423965" y="2995769"/>
            <a:ext cx="901148" cy="369332"/>
          </a:xfrm>
          <a:prstGeom prst="rect">
            <a:avLst/>
          </a:prstGeom>
          <a:noFill/>
        </p:spPr>
        <p:txBody>
          <a:bodyPr wrap="square" rtlCol="0">
            <a:spAutoFit/>
          </a:bodyPr>
          <a:lstStyle/>
          <a:p>
            <a:r>
              <a:rPr lang="en-US" b="1">
                <a:latin typeface="Century Gothic" panose="020B0502020202020204" pitchFamily="34" charset="0"/>
              </a:rPr>
              <a:t>Lion</a:t>
            </a:r>
          </a:p>
        </p:txBody>
      </p:sp>
      <p:sp>
        <p:nvSpPr>
          <p:cNvPr id="14" name="TextBox 13">
            <a:extLst>
              <a:ext uri="{FF2B5EF4-FFF2-40B4-BE49-F238E27FC236}">
                <a16:creationId xmlns:a16="http://schemas.microsoft.com/office/drawing/2014/main" id="{E29B54AC-0D6D-A644-9247-EC9920D2C29D}"/>
              </a:ext>
            </a:extLst>
          </p:cNvPr>
          <p:cNvSpPr txBox="1"/>
          <p:nvPr/>
        </p:nvSpPr>
        <p:spPr>
          <a:xfrm>
            <a:off x="6630874" y="5091383"/>
            <a:ext cx="4439912" cy="1015663"/>
          </a:xfrm>
          <a:prstGeom prst="rect">
            <a:avLst/>
          </a:prstGeom>
          <a:solidFill>
            <a:schemeClr val="accent4">
              <a:lumMod val="40000"/>
              <a:lumOff val="60000"/>
            </a:schemeClr>
          </a:solidFill>
        </p:spPr>
        <p:txBody>
          <a:bodyPr wrap="square" rtlCol="0">
            <a:spAutoFit/>
          </a:bodyPr>
          <a:lstStyle/>
          <a:p>
            <a:r>
              <a:rPr lang="en-US" sz="2000" i="1">
                <a:latin typeface="Century Gothic" panose="020B0502020202020204" pitchFamily="34" charset="0"/>
              </a:rPr>
              <a:t>Grass = 10 000 000 blades x 5 g each</a:t>
            </a:r>
          </a:p>
          <a:p>
            <a:r>
              <a:rPr lang="en-US" sz="2000" i="1">
                <a:latin typeface="Century Gothic" panose="020B0502020202020204" pitchFamily="34" charset="0"/>
              </a:rPr>
              <a:t>Biomass of grass = 50 000 kg</a:t>
            </a:r>
          </a:p>
        </p:txBody>
      </p:sp>
      <p:sp>
        <p:nvSpPr>
          <p:cNvPr id="15" name="TextBox 14">
            <a:extLst>
              <a:ext uri="{FF2B5EF4-FFF2-40B4-BE49-F238E27FC236}">
                <a16:creationId xmlns:a16="http://schemas.microsoft.com/office/drawing/2014/main" id="{38136959-1091-9E4D-B2EC-69D19B791180}"/>
              </a:ext>
            </a:extLst>
          </p:cNvPr>
          <p:cNvSpPr txBox="1"/>
          <p:nvPr/>
        </p:nvSpPr>
        <p:spPr>
          <a:xfrm>
            <a:off x="6630874" y="4272224"/>
            <a:ext cx="4439912" cy="707886"/>
          </a:xfrm>
          <a:prstGeom prst="rect">
            <a:avLst/>
          </a:prstGeom>
          <a:solidFill>
            <a:schemeClr val="accent4">
              <a:lumMod val="40000"/>
              <a:lumOff val="60000"/>
            </a:schemeClr>
          </a:solidFill>
        </p:spPr>
        <p:txBody>
          <a:bodyPr wrap="square" rtlCol="0">
            <a:spAutoFit/>
          </a:bodyPr>
          <a:lstStyle/>
          <a:p>
            <a:r>
              <a:rPr lang="en-US" sz="2000" i="1">
                <a:latin typeface="Century Gothic" panose="020B0502020202020204" pitchFamily="34" charset="0"/>
              </a:rPr>
              <a:t>Zebra = 25 x 200 kg each</a:t>
            </a:r>
          </a:p>
          <a:p>
            <a:r>
              <a:rPr lang="en-US" sz="2000" i="1">
                <a:latin typeface="Century Gothic" panose="020B0502020202020204" pitchFamily="34" charset="0"/>
              </a:rPr>
              <a:t>Biomass of zebra = 5 000 kg</a:t>
            </a:r>
          </a:p>
        </p:txBody>
      </p:sp>
      <p:sp>
        <p:nvSpPr>
          <p:cNvPr id="16" name="TextBox 15">
            <a:extLst>
              <a:ext uri="{FF2B5EF4-FFF2-40B4-BE49-F238E27FC236}">
                <a16:creationId xmlns:a16="http://schemas.microsoft.com/office/drawing/2014/main" id="{C12AE7B4-FF41-B048-9673-7AC6CA333590}"/>
              </a:ext>
            </a:extLst>
          </p:cNvPr>
          <p:cNvSpPr txBox="1"/>
          <p:nvPr/>
        </p:nvSpPr>
        <p:spPr>
          <a:xfrm>
            <a:off x="6630874" y="3389808"/>
            <a:ext cx="4439912" cy="707886"/>
          </a:xfrm>
          <a:prstGeom prst="rect">
            <a:avLst/>
          </a:prstGeom>
          <a:solidFill>
            <a:schemeClr val="accent4">
              <a:lumMod val="40000"/>
              <a:lumOff val="60000"/>
            </a:schemeClr>
          </a:solidFill>
        </p:spPr>
        <p:txBody>
          <a:bodyPr wrap="square" rtlCol="0">
            <a:spAutoFit/>
          </a:bodyPr>
          <a:lstStyle/>
          <a:p>
            <a:r>
              <a:rPr lang="en-US" sz="2000" i="1">
                <a:latin typeface="Century Gothic" panose="020B0502020202020204" pitchFamily="34" charset="0"/>
              </a:rPr>
              <a:t>Lion = 2 x 300 kg</a:t>
            </a:r>
          </a:p>
          <a:p>
            <a:r>
              <a:rPr lang="en-US" sz="2000" i="1">
                <a:latin typeface="Century Gothic" panose="020B0502020202020204" pitchFamily="34" charset="0"/>
              </a:rPr>
              <a:t>Biomass of lion = 600 kg </a:t>
            </a:r>
          </a:p>
        </p:txBody>
      </p:sp>
      <p:cxnSp>
        <p:nvCxnSpPr>
          <p:cNvPr id="17" name="Straight Connector 16">
            <a:extLst>
              <a:ext uri="{FF2B5EF4-FFF2-40B4-BE49-F238E27FC236}">
                <a16:creationId xmlns:a16="http://schemas.microsoft.com/office/drawing/2014/main" id="{876B86BA-3C28-4D53-A267-BB5DEF2DB36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8844402-8965-4067-9EBE-65E12787BF06}"/>
              </a:ext>
            </a:extLst>
          </p:cNvPr>
          <p:cNvSpPr txBox="1"/>
          <p:nvPr/>
        </p:nvSpPr>
        <p:spPr>
          <a:xfrm>
            <a:off x="554418" y="877710"/>
            <a:ext cx="10087412" cy="830997"/>
          </a:xfrm>
          <a:prstGeom prst="rect">
            <a:avLst/>
          </a:prstGeom>
          <a:solidFill>
            <a:schemeClr val="accent1">
              <a:lumMod val="40000"/>
              <a:lumOff val="60000"/>
            </a:schemeClr>
          </a:solidFill>
        </p:spPr>
        <p:txBody>
          <a:bodyPr wrap="square" rtlCol="0">
            <a:spAutoFit/>
          </a:bodyPr>
          <a:lstStyle/>
          <a:p>
            <a:r>
              <a:rPr lang="en-GB" sz="2400">
                <a:latin typeface="Century Gothic" panose="020B0502020202020204" pitchFamily="34" charset="0"/>
              </a:rPr>
              <a:t>A pyramid of biomass is a graphical representation of biomass at each </a:t>
            </a:r>
            <a:r>
              <a:rPr lang="en-GB" sz="2400" b="1">
                <a:latin typeface="Century Gothic" panose="020B0502020202020204" pitchFamily="34" charset="0"/>
              </a:rPr>
              <a:t>trophic level</a:t>
            </a:r>
          </a:p>
        </p:txBody>
      </p:sp>
      <p:sp>
        <p:nvSpPr>
          <p:cNvPr id="19" name="Rectangle 18">
            <a:extLst>
              <a:ext uri="{FF2B5EF4-FFF2-40B4-BE49-F238E27FC236}">
                <a16:creationId xmlns:a16="http://schemas.microsoft.com/office/drawing/2014/main" id="{365240E1-AB0E-4D86-95A0-54A0D6E008F4}"/>
              </a:ext>
            </a:extLst>
          </p:cNvPr>
          <p:cNvSpPr/>
          <p:nvPr/>
        </p:nvSpPr>
        <p:spPr>
          <a:xfrm>
            <a:off x="800015" y="4164179"/>
            <a:ext cx="5064403"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entury Gothic" panose="020B0502020202020204" pitchFamily="34" charset="0"/>
              </a:rPr>
              <a:t>Grass </a:t>
            </a:r>
          </a:p>
        </p:txBody>
      </p:sp>
      <p:sp>
        <p:nvSpPr>
          <p:cNvPr id="20" name="Rectangle 19">
            <a:extLst>
              <a:ext uri="{FF2B5EF4-FFF2-40B4-BE49-F238E27FC236}">
                <a16:creationId xmlns:a16="http://schemas.microsoft.com/office/drawing/2014/main" id="{7347E855-69A4-4623-8334-5982C517C8D5}"/>
              </a:ext>
            </a:extLst>
          </p:cNvPr>
          <p:cNvSpPr/>
          <p:nvPr/>
        </p:nvSpPr>
        <p:spPr>
          <a:xfrm>
            <a:off x="3227641" y="2851773"/>
            <a:ext cx="77352"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Century Gothic" panose="020B0502020202020204" pitchFamily="34" charset="0"/>
              </a:rPr>
              <a:t> </a:t>
            </a:r>
          </a:p>
        </p:txBody>
      </p:sp>
      <p:cxnSp>
        <p:nvCxnSpPr>
          <p:cNvPr id="21" name="Straight Connector 20">
            <a:extLst>
              <a:ext uri="{FF2B5EF4-FFF2-40B4-BE49-F238E27FC236}">
                <a16:creationId xmlns:a16="http://schemas.microsoft.com/office/drawing/2014/main" id="{15C9C05C-F849-4FE1-80B1-FB897B77814F}"/>
              </a:ext>
            </a:extLst>
          </p:cNvPr>
          <p:cNvCxnSpPr>
            <a:cxnSpLocks/>
          </p:cNvCxnSpPr>
          <p:nvPr/>
        </p:nvCxnSpPr>
        <p:spPr>
          <a:xfrm>
            <a:off x="280411" y="4907989"/>
            <a:ext cx="6209414"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4D0503C-435E-43F3-8E3E-D87852301AAD}"/>
              </a:ext>
            </a:extLst>
          </p:cNvPr>
          <p:cNvCxnSpPr>
            <a:cxnSpLocks/>
            <a:stCxn id="20" idx="0"/>
          </p:cNvCxnSpPr>
          <p:nvPr/>
        </p:nvCxnSpPr>
        <p:spPr>
          <a:xfrm>
            <a:off x="3266317" y="2851773"/>
            <a:ext cx="0" cy="2366643"/>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159E64D-B2E9-4A6F-BC74-5A63D204994F}"/>
              </a:ext>
            </a:extLst>
          </p:cNvPr>
          <p:cNvSpPr txBox="1"/>
          <p:nvPr/>
        </p:nvSpPr>
        <p:spPr>
          <a:xfrm>
            <a:off x="2640644" y="6145522"/>
            <a:ext cx="1929623" cy="400110"/>
          </a:xfrm>
          <a:prstGeom prst="rect">
            <a:avLst/>
          </a:prstGeom>
          <a:noFill/>
        </p:spPr>
        <p:txBody>
          <a:bodyPr wrap="square" rtlCol="0">
            <a:spAutoFit/>
          </a:bodyPr>
          <a:lstStyle/>
          <a:p>
            <a:r>
              <a:rPr lang="en-GB" sz="2000">
                <a:latin typeface="Century Gothic" panose="020B0502020202020204" pitchFamily="34" charset="0"/>
              </a:rPr>
              <a:t>Biomass (kg)</a:t>
            </a:r>
          </a:p>
        </p:txBody>
      </p:sp>
      <p:sp>
        <p:nvSpPr>
          <p:cNvPr id="24" name="TextBox 23">
            <a:extLst>
              <a:ext uri="{FF2B5EF4-FFF2-40B4-BE49-F238E27FC236}">
                <a16:creationId xmlns:a16="http://schemas.microsoft.com/office/drawing/2014/main" id="{53FEECCB-8D86-4B9F-AF8F-BB5AD0081C34}"/>
              </a:ext>
            </a:extLst>
          </p:cNvPr>
          <p:cNvSpPr txBox="1"/>
          <p:nvPr/>
        </p:nvSpPr>
        <p:spPr>
          <a:xfrm>
            <a:off x="3108670" y="5218416"/>
            <a:ext cx="425303" cy="369318"/>
          </a:xfrm>
          <a:prstGeom prst="rect">
            <a:avLst/>
          </a:prstGeom>
          <a:noFill/>
        </p:spPr>
        <p:txBody>
          <a:bodyPr wrap="square" rtlCol="0">
            <a:spAutoFit/>
          </a:bodyPr>
          <a:lstStyle/>
          <a:p>
            <a:r>
              <a:rPr lang="en-GB">
                <a:latin typeface="Century Gothic" panose="020B0502020202020204" pitchFamily="34" charset="0"/>
              </a:rPr>
              <a:t>0</a:t>
            </a:r>
          </a:p>
        </p:txBody>
      </p:sp>
      <p:sp>
        <p:nvSpPr>
          <p:cNvPr id="25" name="TextBox 24">
            <a:extLst>
              <a:ext uri="{FF2B5EF4-FFF2-40B4-BE49-F238E27FC236}">
                <a16:creationId xmlns:a16="http://schemas.microsoft.com/office/drawing/2014/main" id="{DEEEC9CE-80DA-4855-B057-FD519BAA64A9}"/>
              </a:ext>
            </a:extLst>
          </p:cNvPr>
          <p:cNvSpPr txBox="1"/>
          <p:nvPr/>
        </p:nvSpPr>
        <p:spPr>
          <a:xfrm rot="16200000">
            <a:off x="5312041" y="5217205"/>
            <a:ext cx="1087728" cy="307777"/>
          </a:xfrm>
          <a:prstGeom prst="rect">
            <a:avLst/>
          </a:prstGeom>
          <a:noFill/>
        </p:spPr>
        <p:txBody>
          <a:bodyPr wrap="square" rtlCol="0">
            <a:spAutoFit/>
          </a:bodyPr>
          <a:lstStyle/>
          <a:p>
            <a:r>
              <a:rPr lang="en-GB" sz="1400">
                <a:latin typeface="Century Gothic" panose="020B0502020202020204" pitchFamily="34" charset="0"/>
              </a:rPr>
              <a:t>25 000</a:t>
            </a:r>
          </a:p>
        </p:txBody>
      </p:sp>
      <p:cxnSp>
        <p:nvCxnSpPr>
          <p:cNvPr id="26" name="Straight Connector 25">
            <a:extLst>
              <a:ext uri="{FF2B5EF4-FFF2-40B4-BE49-F238E27FC236}">
                <a16:creationId xmlns:a16="http://schemas.microsoft.com/office/drawing/2014/main" id="{F6E50878-8307-4E85-8FE9-17F21F6F85F0}"/>
              </a:ext>
            </a:extLst>
          </p:cNvPr>
          <p:cNvCxnSpPr>
            <a:cxnSpLocks/>
          </p:cNvCxnSpPr>
          <p:nvPr/>
        </p:nvCxnSpPr>
        <p:spPr>
          <a:xfrm>
            <a:off x="5847893" y="4907989"/>
            <a:ext cx="0" cy="30097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BBF457C-9EF2-415D-8A49-AAA338E5C6C5}"/>
              </a:ext>
            </a:extLst>
          </p:cNvPr>
          <p:cNvCxnSpPr>
            <a:cxnSpLocks/>
          </p:cNvCxnSpPr>
          <p:nvPr/>
        </p:nvCxnSpPr>
        <p:spPr>
          <a:xfrm>
            <a:off x="3873781" y="4907989"/>
            <a:ext cx="0" cy="30097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AC39D13-6847-4068-9501-227EE3C0317A}"/>
              </a:ext>
            </a:extLst>
          </p:cNvPr>
          <p:cNvCxnSpPr>
            <a:cxnSpLocks/>
          </p:cNvCxnSpPr>
          <p:nvPr/>
        </p:nvCxnSpPr>
        <p:spPr>
          <a:xfrm>
            <a:off x="4417664" y="4907989"/>
            <a:ext cx="0" cy="30097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09F51FA-8239-4CAF-96E1-F5A5C97B4BCC}"/>
              </a:ext>
            </a:extLst>
          </p:cNvPr>
          <p:cNvCxnSpPr>
            <a:cxnSpLocks/>
          </p:cNvCxnSpPr>
          <p:nvPr/>
        </p:nvCxnSpPr>
        <p:spPr>
          <a:xfrm>
            <a:off x="4894506" y="4917446"/>
            <a:ext cx="0" cy="30097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A17EFD7-DE53-480F-A5CB-E318132E38CB}"/>
              </a:ext>
            </a:extLst>
          </p:cNvPr>
          <p:cNvCxnSpPr>
            <a:cxnSpLocks/>
          </p:cNvCxnSpPr>
          <p:nvPr/>
        </p:nvCxnSpPr>
        <p:spPr>
          <a:xfrm>
            <a:off x="5394238" y="4907989"/>
            <a:ext cx="0" cy="30097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485BEB8-8E9A-4EE6-90D9-FAD421534ECE}"/>
              </a:ext>
            </a:extLst>
          </p:cNvPr>
          <p:cNvSpPr txBox="1"/>
          <p:nvPr/>
        </p:nvSpPr>
        <p:spPr>
          <a:xfrm rot="16200000">
            <a:off x="3351557" y="5249186"/>
            <a:ext cx="1087728" cy="307777"/>
          </a:xfrm>
          <a:prstGeom prst="rect">
            <a:avLst/>
          </a:prstGeom>
          <a:noFill/>
        </p:spPr>
        <p:txBody>
          <a:bodyPr wrap="square" rtlCol="0">
            <a:spAutoFit/>
          </a:bodyPr>
          <a:lstStyle/>
          <a:p>
            <a:r>
              <a:rPr lang="en-GB" sz="1400">
                <a:latin typeface="Century Gothic" panose="020B0502020202020204" pitchFamily="34" charset="0"/>
              </a:rPr>
              <a:t>5000</a:t>
            </a:r>
          </a:p>
        </p:txBody>
      </p:sp>
      <p:sp>
        <p:nvSpPr>
          <p:cNvPr id="33" name="TextBox 32">
            <a:extLst>
              <a:ext uri="{FF2B5EF4-FFF2-40B4-BE49-F238E27FC236}">
                <a16:creationId xmlns:a16="http://schemas.microsoft.com/office/drawing/2014/main" id="{EC6AAACE-D844-4450-B8DD-678FF3B097B4}"/>
              </a:ext>
            </a:extLst>
          </p:cNvPr>
          <p:cNvSpPr txBox="1"/>
          <p:nvPr/>
        </p:nvSpPr>
        <p:spPr>
          <a:xfrm rot="16200000">
            <a:off x="3881389" y="5264557"/>
            <a:ext cx="1087728" cy="307777"/>
          </a:xfrm>
          <a:prstGeom prst="rect">
            <a:avLst/>
          </a:prstGeom>
          <a:noFill/>
        </p:spPr>
        <p:txBody>
          <a:bodyPr wrap="square" rtlCol="0">
            <a:spAutoFit/>
          </a:bodyPr>
          <a:lstStyle/>
          <a:p>
            <a:r>
              <a:rPr lang="en-GB" sz="1400">
                <a:latin typeface="Century Gothic" panose="020B0502020202020204" pitchFamily="34" charset="0"/>
              </a:rPr>
              <a:t>10 000</a:t>
            </a:r>
          </a:p>
        </p:txBody>
      </p:sp>
      <p:sp>
        <p:nvSpPr>
          <p:cNvPr id="34" name="TextBox 33">
            <a:extLst>
              <a:ext uri="{FF2B5EF4-FFF2-40B4-BE49-F238E27FC236}">
                <a16:creationId xmlns:a16="http://schemas.microsoft.com/office/drawing/2014/main" id="{0A947C9D-B3B6-4F10-9CA4-D12AE20377D1}"/>
              </a:ext>
            </a:extLst>
          </p:cNvPr>
          <p:cNvSpPr txBox="1"/>
          <p:nvPr/>
        </p:nvSpPr>
        <p:spPr>
          <a:xfrm rot="16200000">
            <a:off x="4350642" y="5249468"/>
            <a:ext cx="1087728" cy="307777"/>
          </a:xfrm>
          <a:prstGeom prst="rect">
            <a:avLst/>
          </a:prstGeom>
          <a:noFill/>
        </p:spPr>
        <p:txBody>
          <a:bodyPr wrap="square" rtlCol="0">
            <a:spAutoFit/>
          </a:bodyPr>
          <a:lstStyle/>
          <a:p>
            <a:r>
              <a:rPr lang="en-GB" sz="1400">
                <a:latin typeface="Century Gothic" panose="020B0502020202020204" pitchFamily="34" charset="0"/>
              </a:rPr>
              <a:t>15 000</a:t>
            </a:r>
          </a:p>
        </p:txBody>
      </p:sp>
      <p:sp>
        <p:nvSpPr>
          <p:cNvPr id="35" name="TextBox 34">
            <a:extLst>
              <a:ext uri="{FF2B5EF4-FFF2-40B4-BE49-F238E27FC236}">
                <a16:creationId xmlns:a16="http://schemas.microsoft.com/office/drawing/2014/main" id="{BB1604DD-37CB-461A-97CC-B4E5FEDDCCF4}"/>
              </a:ext>
            </a:extLst>
          </p:cNvPr>
          <p:cNvSpPr txBox="1"/>
          <p:nvPr/>
        </p:nvSpPr>
        <p:spPr>
          <a:xfrm rot="16200000">
            <a:off x="4850374" y="5203512"/>
            <a:ext cx="1087728" cy="307777"/>
          </a:xfrm>
          <a:prstGeom prst="rect">
            <a:avLst/>
          </a:prstGeom>
          <a:noFill/>
        </p:spPr>
        <p:txBody>
          <a:bodyPr wrap="square" rtlCol="0">
            <a:spAutoFit/>
          </a:bodyPr>
          <a:lstStyle/>
          <a:p>
            <a:r>
              <a:rPr lang="en-GB" sz="1400">
                <a:latin typeface="Century Gothic" panose="020B0502020202020204" pitchFamily="34" charset="0"/>
              </a:rPr>
              <a:t>20000</a:t>
            </a:r>
          </a:p>
        </p:txBody>
      </p:sp>
      <p:sp>
        <p:nvSpPr>
          <p:cNvPr id="36" name="TextBox 35">
            <a:extLst>
              <a:ext uri="{FF2B5EF4-FFF2-40B4-BE49-F238E27FC236}">
                <a16:creationId xmlns:a16="http://schemas.microsoft.com/office/drawing/2014/main" id="{BCF549EE-B17F-46DC-B07E-C841AEFCE306}"/>
              </a:ext>
            </a:extLst>
          </p:cNvPr>
          <p:cNvSpPr txBox="1"/>
          <p:nvPr/>
        </p:nvSpPr>
        <p:spPr>
          <a:xfrm rot="16200000">
            <a:off x="2262766" y="5217436"/>
            <a:ext cx="1087728" cy="307777"/>
          </a:xfrm>
          <a:prstGeom prst="rect">
            <a:avLst/>
          </a:prstGeom>
          <a:noFill/>
        </p:spPr>
        <p:txBody>
          <a:bodyPr wrap="square" rtlCol="0">
            <a:spAutoFit/>
          </a:bodyPr>
          <a:lstStyle/>
          <a:p>
            <a:r>
              <a:rPr lang="en-GB" sz="1400">
                <a:latin typeface="Century Gothic" panose="020B0502020202020204" pitchFamily="34" charset="0"/>
              </a:rPr>
              <a:t>5000</a:t>
            </a:r>
          </a:p>
        </p:txBody>
      </p:sp>
      <p:cxnSp>
        <p:nvCxnSpPr>
          <p:cNvPr id="37" name="Straight Connector 36">
            <a:extLst>
              <a:ext uri="{FF2B5EF4-FFF2-40B4-BE49-F238E27FC236}">
                <a16:creationId xmlns:a16="http://schemas.microsoft.com/office/drawing/2014/main" id="{FB7CD9A1-9421-47A5-BC7D-380380ACD50B}"/>
              </a:ext>
            </a:extLst>
          </p:cNvPr>
          <p:cNvCxnSpPr>
            <a:cxnSpLocks/>
          </p:cNvCxnSpPr>
          <p:nvPr/>
        </p:nvCxnSpPr>
        <p:spPr>
          <a:xfrm>
            <a:off x="2798618" y="4908220"/>
            <a:ext cx="0" cy="30097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C2BDD06-FAFC-4E91-ACC5-248ACD0FA958}"/>
              </a:ext>
            </a:extLst>
          </p:cNvPr>
          <p:cNvCxnSpPr>
            <a:cxnSpLocks/>
          </p:cNvCxnSpPr>
          <p:nvPr/>
        </p:nvCxnSpPr>
        <p:spPr>
          <a:xfrm>
            <a:off x="824506" y="4908220"/>
            <a:ext cx="0" cy="30097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563FA54-1978-4850-A410-E12A013921A9}"/>
              </a:ext>
            </a:extLst>
          </p:cNvPr>
          <p:cNvCxnSpPr>
            <a:cxnSpLocks/>
          </p:cNvCxnSpPr>
          <p:nvPr/>
        </p:nvCxnSpPr>
        <p:spPr>
          <a:xfrm>
            <a:off x="1368389" y="4908220"/>
            <a:ext cx="0" cy="30097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12FC84B-6CAF-48DF-824E-5C6A9AECCD2C}"/>
              </a:ext>
            </a:extLst>
          </p:cNvPr>
          <p:cNvCxnSpPr>
            <a:cxnSpLocks/>
          </p:cNvCxnSpPr>
          <p:nvPr/>
        </p:nvCxnSpPr>
        <p:spPr>
          <a:xfrm>
            <a:off x="1845231" y="4917677"/>
            <a:ext cx="0" cy="30097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E27C0D6-9340-4402-8291-12A197CCC79A}"/>
              </a:ext>
            </a:extLst>
          </p:cNvPr>
          <p:cNvCxnSpPr>
            <a:cxnSpLocks/>
          </p:cNvCxnSpPr>
          <p:nvPr/>
        </p:nvCxnSpPr>
        <p:spPr>
          <a:xfrm>
            <a:off x="2344963" y="4908220"/>
            <a:ext cx="0" cy="300970"/>
          </a:xfrm>
          <a:prstGeom prst="line">
            <a:avLst/>
          </a:prstGeom>
          <a:ln w="1905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E10564A-2ABC-4B56-8CDD-AB025B7D7DC2}"/>
              </a:ext>
            </a:extLst>
          </p:cNvPr>
          <p:cNvSpPr txBox="1"/>
          <p:nvPr/>
        </p:nvSpPr>
        <p:spPr>
          <a:xfrm rot="16200000">
            <a:off x="302282" y="5249417"/>
            <a:ext cx="1087728" cy="307777"/>
          </a:xfrm>
          <a:prstGeom prst="rect">
            <a:avLst/>
          </a:prstGeom>
          <a:noFill/>
        </p:spPr>
        <p:txBody>
          <a:bodyPr wrap="square" rtlCol="0">
            <a:spAutoFit/>
          </a:bodyPr>
          <a:lstStyle/>
          <a:p>
            <a:r>
              <a:rPr lang="en-GB" sz="1400">
                <a:latin typeface="Century Gothic" panose="020B0502020202020204" pitchFamily="34" charset="0"/>
              </a:rPr>
              <a:t>25 000</a:t>
            </a:r>
          </a:p>
        </p:txBody>
      </p:sp>
      <p:sp>
        <p:nvSpPr>
          <p:cNvPr id="43" name="TextBox 42">
            <a:extLst>
              <a:ext uri="{FF2B5EF4-FFF2-40B4-BE49-F238E27FC236}">
                <a16:creationId xmlns:a16="http://schemas.microsoft.com/office/drawing/2014/main" id="{053B147A-35F0-4E55-8E4B-A360F84BCEFA}"/>
              </a:ext>
            </a:extLst>
          </p:cNvPr>
          <p:cNvSpPr txBox="1"/>
          <p:nvPr/>
        </p:nvSpPr>
        <p:spPr>
          <a:xfrm rot="16200000">
            <a:off x="832114" y="5249417"/>
            <a:ext cx="1087728" cy="307777"/>
          </a:xfrm>
          <a:prstGeom prst="rect">
            <a:avLst/>
          </a:prstGeom>
          <a:noFill/>
        </p:spPr>
        <p:txBody>
          <a:bodyPr wrap="square" rtlCol="0">
            <a:spAutoFit/>
          </a:bodyPr>
          <a:lstStyle/>
          <a:p>
            <a:r>
              <a:rPr lang="en-GB" sz="1400">
                <a:latin typeface="Century Gothic" panose="020B0502020202020204" pitchFamily="34" charset="0"/>
              </a:rPr>
              <a:t>20 000</a:t>
            </a:r>
          </a:p>
        </p:txBody>
      </p:sp>
      <p:sp>
        <p:nvSpPr>
          <p:cNvPr id="44" name="TextBox 43">
            <a:extLst>
              <a:ext uri="{FF2B5EF4-FFF2-40B4-BE49-F238E27FC236}">
                <a16:creationId xmlns:a16="http://schemas.microsoft.com/office/drawing/2014/main" id="{43CA8550-73CA-4CCA-A458-1C4024EC0011}"/>
              </a:ext>
            </a:extLst>
          </p:cNvPr>
          <p:cNvSpPr txBox="1"/>
          <p:nvPr/>
        </p:nvSpPr>
        <p:spPr>
          <a:xfrm rot="16200000">
            <a:off x="1301367" y="5249699"/>
            <a:ext cx="1087728" cy="307777"/>
          </a:xfrm>
          <a:prstGeom prst="rect">
            <a:avLst/>
          </a:prstGeom>
          <a:noFill/>
        </p:spPr>
        <p:txBody>
          <a:bodyPr wrap="square" rtlCol="0">
            <a:spAutoFit/>
          </a:bodyPr>
          <a:lstStyle/>
          <a:p>
            <a:r>
              <a:rPr lang="en-GB" sz="1400">
                <a:latin typeface="Century Gothic" panose="020B0502020202020204" pitchFamily="34" charset="0"/>
              </a:rPr>
              <a:t>15 000</a:t>
            </a:r>
          </a:p>
        </p:txBody>
      </p:sp>
      <p:sp>
        <p:nvSpPr>
          <p:cNvPr id="45" name="TextBox 44">
            <a:extLst>
              <a:ext uri="{FF2B5EF4-FFF2-40B4-BE49-F238E27FC236}">
                <a16:creationId xmlns:a16="http://schemas.microsoft.com/office/drawing/2014/main" id="{00339D8F-D986-4060-8A4B-86CA7AB29287}"/>
              </a:ext>
            </a:extLst>
          </p:cNvPr>
          <p:cNvSpPr txBox="1"/>
          <p:nvPr/>
        </p:nvSpPr>
        <p:spPr>
          <a:xfrm rot="16200000">
            <a:off x="1801100" y="5249186"/>
            <a:ext cx="1087728" cy="307777"/>
          </a:xfrm>
          <a:prstGeom prst="rect">
            <a:avLst/>
          </a:prstGeom>
          <a:noFill/>
        </p:spPr>
        <p:txBody>
          <a:bodyPr wrap="square" rtlCol="0">
            <a:spAutoFit/>
          </a:bodyPr>
          <a:lstStyle/>
          <a:p>
            <a:r>
              <a:rPr lang="en-GB" sz="1400">
                <a:latin typeface="Century Gothic" panose="020B0502020202020204" pitchFamily="34" charset="0"/>
              </a:rPr>
              <a:t>10 000</a:t>
            </a:r>
          </a:p>
        </p:txBody>
      </p:sp>
      <p:sp>
        <p:nvSpPr>
          <p:cNvPr id="46" name="TextBox 45">
            <a:extLst>
              <a:ext uri="{FF2B5EF4-FFF2-40B4-BE49-F238E27FC236}">
                <a16:creationId xmlns:a16="http://schemas.microsoft.com/office/drawing/2014/main" id="{4BE36100-2128-4862-AE2E-BCF5B1352876}"/>
              </a:ext>
            </a:extLst>
          </p:cNvPr>
          <p:cNvSpPr txBox="1"/>
          <p:nvPr/>
        </p:nvSpPr>
        <p:spPr>
          <a:xfrm>
            <a:off x="3669119" y="3645634"/>
            <a:ext cx="901148" cy="369332"/>
          </a:xfrm>
          <a:prstGeom prst="rect">
            <a:avLst/>
          </a:prstGeom>
          <a:noFill/>
        </p:spPr>
        <p:txBody>
          <a:bodyPr wrap="square" rtlCol="0">
            <a:spAutoFit/>
          </a:bodyPr>
          <a:lstStyle/>
          <a:p>
            <a:r>
              <a:rPr lang="en-US" b="1">
                <a:latin typeface="Century Gothic" panose="020B0502020202020204" pitchFamily="34" charset="0"/>
              </a:rPr>
              <a:t>Zebra</a:t>
            </a:r>
          </a:p>
        </p:txBody>
      </p:sp>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7" grpId="0"/>
      <p:bldP spid="13" grpId="0"/>
      <p:bldP spid="14" grpId="0" animBg="1"/>
      <p:bldP spid="15" grpId="0" animBg="1"/>
      <p:bldP spid="16" grpId="0" animBg="1"/>
      <p:bldP spid="19" grpId="0" animBg="1"/>
      <p:bldP spid="20" grpId="0" animBg="1"/>
      <p:bldP spid="23" grpId="0"/>
      <p:bldP spid="24" grpId="0"/>
      <p:bldP spid="25" grpId="0"/>
      <p:bldP spid="32" grpId="0"/>
      <p:bldP spid="33" grpId="0"/>
      <p:bldP spid="34" grpId="0"/>
      <p:bldP spid="35" grpId="0"/>
      <p:bldP spid="36" grpId="0"/>
      <p:bldP spid="42" grpId="0"/>
      <p:bldP spid="43" grpId="0"/>
      <p:bldP spid="44" grpId="0"/>
      <p:bldP spid="45" grpId="0"/>
      <p:bldP spid="46"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7445E9-85D4-4396-85D8-BD251CBE90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0A2874-796E-4DD7-9E4C-4F25B5553AD4}">
  <ds:schemaRefs>
    <ds:schemaRef ds:uri="http://www.w3.org/XML/1998/namespace"/>
    <ds:schemaRef ds:uri="http://schemas.microsoft.com/office/2006/metadata/properties"/>
    <ds:schemaRef ds:uri="http://purl.org/dc/dcmitype/"/>
    <ds:schemaRef ds:uri="http://schemas.openxmlformats.org/package/2006/metadata/core-properties"/>
    <ds:schemaRef ds:uri="9dd66dd2-dc2f-4e10-8286-f1da66314693"/>
    <ds:schemaRef ds:uri="http://purl.org/dc/terms/"/>
    <ds:schemaRef ds:uri="http://purl.org/dc/elements/1.1/"/>
    <ds:schemaRef ds:uri="http://schemas.microsoft.com/office/infopath/2007/PartnerControls"/>
    <ds:schemaRef ds:uri="http://schemas.microsoft.com/office/2006/documentManagement/types"/>
    <ds:schemaRef ds:uri="e7f29ac3-c74a-46a7-9e80-ec6458dc319f"/>
  </ds:schemaRefs>
</ds:datastoreItem>
</file>

<file path=customXml/itemProps3.xml><?xml version="1.0" encoding="utf-8"?>
<ds:datastoreItem xmlns:ds="http://schemas.openxmlformats.org/officeDocument/2006/customXml" ds:itemID="{3565C405-A651-4D99-9AAB-BAC6915C96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1414</TotalTime>
  <Words>5283</Words>
  <Application>Microsoft Macintosh PowerPoint</Application>
  <PresentationFormat>Widescreen</PresentationFormat>
  <Paragraphs>477</Paragraphs>
  <Slides>21</Slides>
  <Notes>19</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21</vt:i4>
      </vt:variant>
    </vt:vector>
  </HeadingPairs>
  <TitlesOfParts>
    <vt:vector size="32" baseType="lpstr">
      <vt:lpstr>Aptos</vt:lpstr>
      <vt:lpstr>Aptos Display</vt:lpstr>
      <vt:lpstr>Arial</vt:lpstr>
      <vt:lpstr>Calibri</vt:lpstr>
      <vt:lpstr>Century Gothic</vt:lpstr>
      <vt:lpstr>Courier New</vt:lpstr>
      <vt:lpstr>Georgia</vt:lpstr>
      <vt:lpstr>Wingdings</vt:lpstr>
      <vt:lpstr>WordVisiCarriageReturn_MSFontService</vt:lpstr>
      <vt:lpstr>B2.2.11 Feedback lesson</vt:lpstr>
      <vt:lpstr>Office Theme</vt:lpstr>
      <vt:lpstr>PowerPoint Presentation</vt:lpstr>
      <vt:lpstr>PowerPoint Presentation</vt:lpstr>
      <vt:lpstr>PowerPoint Presentation</vt:lpstr>
      <vt:lpstr>PowerPoint Presentation</vt:lpstr>
      <vt:lpstr>MWB Quiz</vt:lpstr>
      <vt:lpstr>MWB Quiz</vt:lpstr>
      <vt:lpstr>PowerPoint Presentation</vt:lpstr>
      <vt:lpstr>PowerPoint Presentation</vt:lpstr>
      <vt:lpstr>Pyramids of Biomass</vt:lpstr>
      <vt:lpstr>Pyramids of Biomass</vt:lpstr>
      <vt:lpstr>PowerPoint Presentation</vt:lpstr>
      <vt:lpstr>Quick Quiz  </vt:lpstr>
      <vt:lpstr>Efficiency of Biomass Transfers</vt:lpstr>
      <vt:lpstr>Efficiency of Biomass Transfers</vt:lpstr>
      <vt:lpstr>Drill</vt:lpstr>
      <vt:lpstr>Drill answers</vt:lpstr>
      <vt:lpstr>I: Explain using scientific understanding to make something clear or state the reason for something happening</vt:lpstr>
      <vt:lpstr>We: Explain using scientific understanding to make something clear or state the reason for something happening</vt:lpstr>
      <vt:lpstr>You: Explain using scientific understanding to make something clear or state the reason for something happening</vt:lpstr>
      <vt:lpstr>Pyramids of Biomass </vt:lpstr>
      <vt:lpstr>Answer the questions below.</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Maria Sharif</cp:lastModifiedBy>
  <cp:revision>573</cp:revision>
  <dcterms:created xsi:type="dcterms:W3CDTF">2019-03-21T11:24:14Z</dcterms:created>
  <dcterms:modified xsi:type="dcterms:W3CDTF">2026-01-11T02:35:30Z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lpwstr>76279900.0000000</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